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4" r:id="rId20"/>
    <p:sldId id="275" r:id="rId21"/>
    <p:sldId id="276"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8">
          <p15:clr>
            <a:srgbClr val="747775"/>
          </p15:clr>
        </p15:guide>
        <p15:guide id="2" orient="horz" pos="1104">
          <p15:clr>
            <a:srgbClr val="747775"/>
          </p15:clr>
        </p15:guide>
        <p15:guide id="3" pos="39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13EC8-359A-49DA-9368-50FC17D1F642}" v="96" dt="2025-05-14T12:50:51.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778"/>
        <p:guide orient="horz" pos="1104"/>
        <p:guide pos="39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a:t>Hej! </a:t>
            </a:r>
            <a:endParaRPr sz="1800"/>
          </a:p>
          <a:p>
            <a:pPr marL="0" lvl="0" indent="0" algn="l" rtl="0">
              <a:spcBef>
                <a:spcPts val="0"/>
              </a:spcBef>
              <a:spcAft>
                <a:spcPts val="0"/>
              </a:spcAft>
              <a:buNone/>
            </a:pPr>
            <a:r>
              <a:rPr lang="sv" sz="1800"/>
              <a:t>Med hjälp av denna presentation kan du tillsammans med läraren prata med eleverna om ögon och syn. </a:t>
            </a:r>
            <a:endParaRPr sz="1800"/>
          </a:p>
          <a:p>
            <a:pPr marL="0" lvl="0" indent="0" algn="l" rtl="0">
              <a:spcBef>
                <a:spcPts val="0"/>
              </a:spcBef>
              <a:spcAft>
                <a:spcPts val="0"/>
              </a:spcAft>
              <a:buNone/>
            </a:pPr>
            <a:r>
              <a:rPr lang="sv" sz="1800"/>
              <a:t>Materialet är utformat för att ge en engagerande genomgång om synens betydelse och hur elever kan ta hand om sin syn.</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060fb1b71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060fb1b71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060fb1b71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060fb1b71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965474a9_3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965474a9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400"/>
              <a:t>Läs upp varje fråga och svarsalternativen för eleverna. Be dem välja genom att räcka upp handen eller använda färgade lappar (t.ex. röd för A, blå för B, gul för C). Facit hittar du i anteckningar och på sista bilden.</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b="1"/>
              <a:t>Rätt svar: B – Sex muskler gör att vi kan röra ögonen åt alla håll!</a:t>
            </a:r>
            <a:endParaRPr sz="18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0682bacc3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0682bacc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b="1"/>
              <a:t>Rätt svar: B – Pupillen blir större för att släppa in mer ljus.</a:t>
            </a:r>
            <a:endParaRPr sz="18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0682bacc3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0682bacc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b="1"/>
              <a:t>Rätt svar: C – Vi blinkar cirka 20 000 gånger per dag, oftast utan att tänka på det.</a:t>
            </a:r>
            <a:endParaRPr sz="1800" b="1"/>
          </a:p>
          <a:p>
            <a:pPr marL="0" lvl="0" indent="0" algn="l" rtl="0">
              <a:spcBef>
                <a:spcPts val="0"/>
              </a:spcBef>
              <a:spcAft>
                <a:spcPts val="0"/>
              </a:spcAft>
              <a:buNone/>
            </a:pPr>
            <a:endParaRPr sz="1600"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0682bacc3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0682bacc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b="1"/>
              <a:t>Rätt svar: A – Optikern kollar din syn och hjälper till med glasögon eller linser.</a:t>
            </a:r>
            <a:endParaRPr sz="1800"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1E6C46E5-C72E-9843-000A-F4209F97952D}"/>
            </a:ext>
          </a:extLst>
        </p:cNvPr>
        <p:cNvGrpSpPr/>
        <p:nvPr/>
      </p:nvGrpSpPr>
      <p:grpSpPr>
        <a:xfrm>
          <a:off x="0" y="0"/>
          <a:ext cx="0" cy="0"/>
          <a:chOff x="0" y="0"/>
          <a:chExt cx="0" cy="0"/>
        </a:xfrm>
      </p:grpSpPr>
      <p:sp>
        <p:nvSpPr>
          <p:cNvPr id="196" name="Google Shape;196;g350682bacc3_0_22:notes">
            <a:extLst>
              <a:ext uri="{FF2B5EF4-FFF2-40B4-BE49-F238E27FC236}">
                <a16:creationId xmlns:a16="http://schemas.microsoft.com/office/drawing/2014/main" id="{C14C02E8-CFEF-0985-8F05-69BFC4189F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0682bacc3_0_22:notes">
            <a:extLst>
              <a:ext uri="{FF2B5EF4-FFF2-40B4-BE49-F238E27FC236}">
                <a16:creationId xmlns:a16="http://schemas.microsoft.com/office/drawing/2014/main" id="{F511D71C-3F24-0A1E-2A97-6DD30489C1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b="1"/>
              <a:t>Rätt svar: A – Blinda fläcken är där synnerven möter näthinnan, så vi har inget synfält där.</a:t>
            </a:r>
            <a:endParaRPr sz="1800" b="1"/>
          </a:p>
          <a:p>
            <a:pPr marL="0" lvl="0" indent="0" algn="l" rtl="0">
              <a:spcBef>
                <a:spcPts val="0"/>
              </a:spcBef>
              <a:spcAft>
                <a:spcPts val="0"/>
              </a:spcAft>
              <a:buNone/>
            </a:pPr>
            <a:endParaRPr sz="1600" b="1"/>
          </a:p>
        </p:txBody>
      </p:sp>
    </p:spTree>
    <p:extLst>
      <p:ext uri="{BB962C8B-B14F-4D97-AF65-F5344CB8AC3E}">
        <p14:creationId xmlns:p14="http://schemas.microsoft.com/office/powerpoint/2010/main" val="246389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0682bacc3_0_2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0682bacc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800" b="1"/>
              <a:t>Rätt svar: C – 80%. Synen står för en stor del av den information som hjärnan tar emot – uppskattningsvis upp till 80 % av alla intryck.</a:t>
            </a:r>
            <a:endParaRPr sz="18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060fb1b71_1_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060fb1b7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814cf7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b9a0b074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060fb1b71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060fb1b7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060fb1b71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060fb1b71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060fb1b71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060fb1b71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060fb1b71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060fb1b7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0386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sp>
        <p:nvSpPr>
          <p:cNvPr id="11" name="Google Shape;11;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Font typeface="Open Sans"/>
              <a:buNone/>
              <a:defRPr sz="4800">
                <a:solidFill>
                  <a:schemeClr val="lt1"/>
                </a:solidFill>
                <a:latin typeface="Open Sans"/>
                <a:ea typeface="Open Sans"/>
                <a:cs typeface="Open Sans"/>
                <a:sym typeface="Open Sans"/>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Open Sans"/>
              <a:buNone/>
              <a:defRPr>
                <a:solidFill>
                  <a:schemeClr val="lt1"/>
                </a:solidFill>
                <a:latin typeface="Open Sans"/>
                <a:ea typeface="Open Sans"/>
                <a:cs typeface="Open Sans"/>
                <a:sym typeface="Open Sans"/>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cxnSp>
        <p:nvCxnSpPr>
          <p:cNvPr id="54" name="Google Shape;54;p11"/>
          <p:cNvCxnSpPr/>
          <p:nvPr/>
        </p:nvCxnSpPr>
        <p:spPr>
          <a:xfrm>
            <a:off x="425200" y="4740000"/>
            <a:ext cx="8296800" cy="0"/>
          </a:xfrm>
          <a:prstGeom prst="straightConnector1">
            <a:avLst/>
          </a:prstGeom>
          <a:noFill/>
          <a:ln w="19050" cap="flat" cmpd="sng">
            <a:solidFill>
              <a:srgbClr val="603861"/>
            </a:solidFill>
            <a:prstDash val="solid"/>
            <a:round/>
            <a:headEnd type="none" w="sm" len="sm"/>
            <a:tailEnd type="none" w="sm" len="sm"/>
          </a:ln>
        </p:spPr>
      </p:cxnSp>
      <p:cxnSp>
        <p:nvCxnSpPr>
          <p:cNvPr id="55" name="Google Shape;55;p11"/>
          <p:cNvCxnSpPr/>
          <p:nvPr/>
        </p:nvCxnSpPr>
        <p:spPr>
          <a:xfrm>
            <a:off x="425200" y="415650"/>
            <a:ext cx="8296800" cy="0"/>
          </a:xfrm>
          <a:prstGeom prst="straightConnector1">
            <a:avLst/>
          </a:prstGeom>
          <a:noFill/>
          <a:ln w="38100" cap="flat" cmpd="sng">
            <a:solidFill>
              <a:srgbClr val="603861"/>
            </a:solidFill>
            <a:prstDash val="solid"/>
            <a:round/>
            <a:headEnd type="none" w="sm" len="sm"/>
            <a:tailEnd type="none" w="sm" len="sm"/>
          </a:ln>
        </p:spPr>
      </p:cxnSp>
      <p:sp>
        <p:nvSpPr>
          <p:cNvPr id="56" name="Google Shape;56;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03861"/>
              </a:buClr>
              <a:buSzPts val="9600"/>
              <a:buNone/>
              <a:defRPr sz="9600">
                <a:solidFill>
                  <a:srgbClr val="603861"/>
                </a:solidFill>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57" name="Google Shape;57;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Font typeface="Open Sans"/>
              <a:buChar char="●"/>
              <a:defRPr>
                <a:latin typeface="Open Sans"/>
                <a:ea typeface="Open Sans"/>
                <a:cs typeface="Open Sans"/>
                <a:sym typeface="Open Sans"/>
              </a:defRPr>
            </a:lvl1pPr>
            <a:lvl2pPr marL="914400" lvl="1" indent="-317500" algn="ctr" rtl="0">
              <a:spcBef>
                <a:spcPts val="1600"/>
              </a:spcBef>
              <a:spcAft>
                <a:spcPts val="0"/>
              </a:spcAft>
              <a:buSzPts val="1400"/>
              <a:buFont typeface="Open Sans"/>
              <a:buChar char="○"/>
              <a:defRPr>
                <a:latin typeface="Open Sans"/>
                <a:ea typeface="Open Sans"/>
                <a:cs typeface="Open Sans"/>
                <a:sym typeface="Open Sans"/>
              </a:defRPr>
            </a:lvl2pPr>
            <a:lvl3pPr marL="1371600" lvl="2" indent="-317500" algn="ctr" rtl="0">
              <a:spcBef>
                <a:spcPts val="1600"/>
              </a:spcBef>
              <a:spcAft>
                <a:spcPts val="0"/>
              </a:spcAft>
              <a:buSzPts val="1400"/>
              <a:buFont typeface="Open Sans"/>
              <a:buChar char="■"/>
              <a:defRPr>
                <a:latin typeface="Open Sans"/>
                <a:ea typeface="Open Sans"/>
                <a:cs typeface="Open Sans"/>
                <a:sym typeface="Open Sans"/>
              </a:defRPr>
            </a:lvl3pPr>
            <a:lvl4pPr marL="1828800" lvl="3" indent="-317500" algn="ctr" rtl="0">
              <a:spcBef>
                <a:spcPts val="1600"/>
              </a:spcBef>
              <a:spcAft>
                <a:spcPts val="0"/>
              </a:spcAft>
              <a:buSzPts val="1400"/>
              <a:buFont typeface="Open Sans"/>
              <a:buChar char="●"/>
              <a:defRPr>
                <a:latin typeface="Open Sans"/>
                <a:ea typeface="Open Sans"/>
                <a:cs typeface="Open Sans"/>
                <a:sym typeface="Open Sans"/>
              </a:defRPr>
            </a:lvl4pPr>
            <a:lvl5pPr marL="2286000" lvl="4" indent="-317500" algn="ctr" rtl="0">
              <a:spcBef>
                <a:spcPts val="1600"/>
              </a:spcBef>
              <a:spcAft>
                <a:spcPts val="0"/>
              </a:spcAft>
              <a:buSzPts val="1400"/>
              <a:buFont typeface="Open Sans"/>
              <a:buChar char="○"/>
              <a:defRPr>
                <a:latin typeface="Open Sans"/>
                <a:ea typeface="Open Sans"/>
                <a:cs typeface="Open Sans"/>
                <a:sym typeface="Open Sans"/>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8" name="Google Shape;58;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sz="1200">
              <a:solidFill>
                <a:srgbClr val="60386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60386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6" name="Google Shape;16;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1" name="Google Shape;21;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sp>
        <p:nvSpPr>
          <p:cNvPr id="22" name="Google Shape;22;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7" name="Google Shape;27;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sp>
        <p:nvSpPr>
          <p:cNvPr id="28" name="Google Shape;28;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E5DFE6"/>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03861"/>
              </a:buClr>
              <a:buSzPts val="4800"/>
              <a:buNone/>
              <a:defRPr sz="4800">
                <a:solidFill>
                  <a:srgbClr val="603861"/>
                </a:solidFill>
              </a:defRPr>
            </a:lvl1pPr>
            <a:lvl2pPr lvl="1" rtl="0">
              <a:spcBef>
                <a:spcPts val="0"/>
              </a:spcBef>
              <a:spcAft>
                <a:spcPts val="0"/>
              </a:spcAft>
              <a:buClr>
                <a:srgbClr val="603861"/>
              </a:buClr>
              <a:buSzPts val="4800"/>
              <a:buNone/>
              <a:defRPr sz="4800">
                <a:solidFill>
                  <a:srgbClr val="603861"/>
                </a:solidFill>
              </a:defRPr>
            </a:lvl2pPr>
            <a:lvl3pPr lvl="2" rtl="0">
              <a:spcBef>
                <a:spcPts val="0"/>
              </a:spcBef>
              <a:spcAft>
                <a:spcPts val="0"/>
              </a:spcAft>
              <a:buClr>
                <a:srgbClr val="603861"/>
              </a:buClr>
              <a:buSzPts val="4800"/>
              <a:buNone/>
              <a:defRPr sz="4800">
                <a:solidFill>
                  <a:srgbClr val="603861"/>
                </a:solidFill>
              </a:defRPr>
            </a:lvl3pPr>
            <a:lvl4pPr lvl="3" rtl="0">
              <a:spcBef>
                <a:spcPts val="0"/>
              </a:spcBef>
              <a:spcAft>
                <a:spcPts val="0"/>
              </a:spcAft>
              <a:buClr>
                <a:srgbClr val="603861"/>
              </a:buClr>
              <a:buSzPts val="4800"/>
              <a:buNone/>
              <a:defRPr sz="4800">
                <a:solidFill>
                  <a:srgbClr val="603861"/>
                </a:solidFill>
              </a:defRPr>
            </a:lvl4pPr>
            <a:lvl5pPr lvl="4" rtl="0">
              <a:spcBef>
                <a:spcPts val="0"/>
              </a:spcBef>
              <a:spcAft>
                <a:spcPts val="0"/>
              </a:spcAft>
              <a:buClr>
                <a:srgbClr val="603861"/>
              </a:buClr>
              <a:buSzPts val="4800"/>
              <a:buNone/>
              <a:defRPr sz="4800">
                <a:solidFill>
                  <a:srgbClr val="603861"/>
                </a:solidFill>
              </a:defRPr>
            </a:lvl5pPr>
            <a:lvl6pPr lvl="5" rtl="0">
              <a:spcBef>
                <a:spcPts val="0"/>
              </a:spcBef>
              <a:spcAft>
                <a:spcPts val="0"/>
              </a:spcAft>
              <a:buClr>
                <a:srgbClr val="603861"/>
              </a:buClr>
              <a:buSzPts val="4800"/>
              <a:buNone/>
              <a:defRPr sz="4800">
                <a:solidFill>
                  <a:srgbClr val="603861"/>
                </a:solidFill>
              </a:defRPr>
            </a:lvl6pPr>
            <a:lvl7pPr lvl="6" rtl="0">
              <a:spcBef>
                <a:spcPts val="0"/>
              </a:spcBef>
              <a:spcAft>
                <a:spcPts val="0"/>
              </a:spcAft>
              <a:buClr>
                <a:srgbClr val="603861"/>
              </a:buClr>
              <a:buSzPts val="4800"/>
              <a:buNone/>
              <a:defRPr sz="4800">
                <a:solidFill>
                  <a:srgbClr val="603861"/>
                </a:solidFill>
              </a:defRPr>
            </a:lvl7pPr>
            <a:lvl8pPr lvl="7" rtl="0">
              <a:spcBef>
                <a:spcPts val="0"/>
              </a:spcBef>
              <a:spcAft>
                <a:spcPts val="0"/>
              </a:spcAft>
              <a:buClr>
                <a:srgbClr val="603861"/>
              </a:buClr>
              <a:buSzPts val="4800"/>
              <a:buNone/>
              <a:defRPr sz="4800">
                <a:solidFill>
                  <a:srgbClr val="603861"/>
                </a:solidFill>
              </a:defRPr>
            </a:lvl8pPr>
            <a:lvl9pPr lvl="8" rtl="0">
              <a:spcBef>
                <a:spcPts val="0"/>
              </a:spcBef>
              <a:spcAft>
                <a:spcPts val="0"/>
              </a:spcAft>
              <a:buClr>
                <a:srgbClr val="603861"/>
              </a:buClr>
              <a:buSzPts val="4800"/>
              <a:buNone/>
              <a:defRPr sz="4800">
                <a:solidFill>
                  <a:srgbClr val="603861"/>
                </a:solidFill>
              </a:defRPr>
            </a:lvl9pPr>
          </a:lstStyle>
          <a:p>
            <a:endParaRPr/>
          </a:p>
        </p:txBody>
      </p:sp>
      <p:sp>
        <p:nvSpPr>
          <p:cNvPr id="41" name="Google Shape;41;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rgbClr val="603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03861"/>
              </a:buClr>
              <a:buSzPts val="3600"/>
              <a:buNone/>
              <a:defRPr sz="3600">
                <a:solidFill>
                  <a:srgbClr val="60386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46" name="Google Shape;46;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Font typeface="Open Sans"/>
              <a:buChar char="●"/>
              <a:defRPr>
                <a:solidFill>
                  <a:schemeClr val="lt1"/>
                </a:solidFill>
                <a:latin typeface="Open Sans"/>
                <a:ea typeface="Open Sans"/>
                <a:cs typeface="Open Sans"/>
                <a:sym typeface="Open Sans"/>
              </a:defRPr>
            </a:lvl1pPr>
            <a:lvl2pPr marL="914400" lvl="1"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
        <p:nvSpPr>
          <p:cNvPr id="48" name="Google Shape;48;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cxnSp>
        <p:nvCxnSpPr>
          <p:cNvPr id="50" name="Google Shape;50;p10"/>
          <p:cNvCxnSpPr/>
          <p:nvPr/>
        </p:nvCxnSpPr>
        <p:spPr>
          <a:xfrm>
            <a:off x="425200" y="4740000"/>
            <a:ext cx="8296800" cy="0"/>
          </a:xfrm>
          <a:prstGeom prst="straightConnector1">
            <a:avLst/>
          </a:prstGeom>
          <a:noFill/>
          <a:ln w="19050" cap="flat" cmpd="sng">
            <a:solidFill>
              <a:srgbClr val="603861"/>
            </a:solidFill>
            <a:prstDash val="solid"/>
            <a:round/>
            <a:headEnd type="none" w="sm" len="sm"/>
            <a:tailEnd type="none" w="sm" len="sm"/>
          </a:ln>
        </p:spPr>
      </p:cxnSp>
      <p:sp>
        <p:nvSpPr>
          <p:cNvPr id="51" name="Google Shape;51;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rgbClr val="603861"/>
              </a:buClr>
              <a:buSzPts val="1800"/>
              <a:buFont typeface="Open Sans"/>
              <a:buNone/>
              <a:defRPr>
                <a:solidFill>
                  <a:srgbClr val="603861"/>
                </a:solidFill>
                <a:latin typeface="Open Sans"/>
                <a:ea typeface="Open Sans"/>
                <a:cs typeface="Open Sans"/>
                <a:sym typeface="Open Sans"/>
              </a:defRPr>
            </a:lvl1pPr>
          </a:lstStyle>
          <a:p>
            <a:endParaRPr/>
          </a:p>
        </p:txBody>
      </p:sp>
      <p:sp>
        <p:nvSpPr>
          <p:cNvPr id="52" name="Google Shape;52;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603861"/>
              </a:buClr>
              <a:buSzPts val="3000"/>
              <a:buFont typeface="Open Sans"/>
              <a:buNone/>
              <a:defRPr sz="3000" b="1">
                <a:solidFill>
                  <a:srgbClr val="603861"/>
                </a:solidFill>
                <a:latin typeface="Open Sans"/>
                <a:ea typeface="Open Sans"/>
                <a:cs typeface="Open Sans"/>
                <a:sym typeface="Open Sans"/>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p:nvPr>
        </p:nvSpPr>
        <p:spPr>
          <a:xfrm>
            <a:off x="2359450" y="1696450"/>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Om synen och vår ögonhälsa</a:t>
            </a:r>
            <a:endParaRPr/>
          </a:p>
        </p:txBody>
      </p:sp>
      <p:sp>
        <p:nvSpPr>
          <p:cNvPr id="66" name="Google Shape;66;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Elevhälsan om ögon och synen</a:t>
            </a:r>
            <a:endParaRPr sz="2400" b="1"/>
          </a:p>
        </p:txBody>
      </p:sp>
      <p:pic>
        <p:nvPicPr>
          <p:cNvPr id="67" name="Google Shape;67;p13" title="barnsyn_logo.png"/>
          <p:cNvPicPr preferRelativeResize="0"/>
          <p:nvPr/>
        </p:nvPicPr>
        <p:blipFill>
          <a:blip r:embed="rId3">
            <a:alphaModFix/>
          </a:blip>
          <a:stretch>
            <a:fillRect/>
          </a:stretch>
        </p:blipFill>
        <p:spPr>
          <a:xfrm>
            <a:off x="7011727" y="151948"/>
            <a:ext cx="1632276" cy="69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03861"/>
        </a:solidFill>
        <a:effectLst/>
      </p:bgPr>
    </p:bg>
    <p:spTree>
      <p:nvGrpSpPr>
        <p:cNvPr id="1" name="Shape 136"/>
        <p:cNvGrpSpPr/>
        <p:nvPr/>
      </p:nvGrpSpPr>
      <p:grpSpPr>
        <a:xfrm>
          <a:off x="0" y="0"/>
          <a:ext cx="0" cy="0"/>
          <a:chOff x="0" y="0"/>
          <a:chExt cx="0" cy="0"/>
        </a:xfrm>
      </p:grpSpPr>
      <p:pic>
        <p:nvPicPr>
          <p:cNvPr id="137" name="Google Shape;137;p22" title="eye_purple.jpg"/>
          <p:cNvPicPr preferRelativeResize="0"/>
          <p:nvPr/>
        </p:nvPicPr>
        <p:blipFill rotWithShape="1">
          <a:blip r:embed="rId3">
            <a:alphaModFix/>
          </a:blip>
          <a:srcRect t="4701" b="4701"/>
          <a:stretch/>
        </p:blipFill>
        <p:spPr>
          <a:xfrm>
            <a:off x="5474152" y="0"/>
            <a:ext cx="3942270" cy="5143500"/>
          </a:xfrm>
          <a:prstGeom prst="rect">
            <a:avLst/>
          </a:prstGeom>
          <a:noFill/>
          <a:ln>
            <a:noFill/>
          </a:ln>
        </p:spPr>
      </p:pic>
      <p:sp>
        <p:nvSpPr>
          <p:cNvPr id="138" name="Google Shape;138;p22"/>
          <p:cNvSpPr txBox="1">
            <a:spLocks noGrp="1"/>
          </p:cNvSpPr>
          <p:nvPr>
            <p:ph type="title" idx="4294967295"/>
          </p:nvPr>
        </p:nvSpPr>
        <p:spPr>
          <a:xfrm>
            <a:off x="535850" y="1432250"/>
            <a:ext cx="4538400" cy="293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800">
                <a:solidFill>
                  <a:schemeClr val="lt1"/>
                </a:solidFill>
                <a:latin typeface="Lato"/>
                <a:ea typeface="Lato"/>
                <a:cs typeface="Lato"/>
                <a:sym typeface="Lato"/>
              </a:rPr>
              <a:t>Hur påverkar skärmar synen?</a:t>
            </a:r>
            <a:endParaRPr sz="1800">
              <a:solidFill>
                <a:schemeClr val="lt1"/>
              </a:solidFill>
              <a:latin typeface="Lato"/>
              <a:ea typeface="Lato"/>
              <a:cs typeface="Lato"/>
              <a:sym typeface="Lato"/>
            </a:endParaRPr>
          </a:p>
          <a:p>
            <a:pPr marL="0" lvl="0" indent="0" algn="l" rtl="0">
              <a:lnSpc>
                <a:spcPct val="115000"/>
              </a:lnSpc>
              <a:spcBef>
                <a:spcPts val="1600"/>
              </a:spcBef>
              <a:spcAft>
                <a:spcPts val="1600"/>
              </a:spcAft>
              <a:buNone/>
            </a:pPr>
            <a:r>
              <a:rPr lang="sv" sz="1800" b="0">
                <a:solidFill>
                  <a:schemeClr val="lt1"/>
                </a:solidFill>
                <a:latin typeface="Lato"/>
                <a:ea typeface="Lato"/>
                <a:cs typeface="Lato"/>
                <a:sym typeface="Lato"/>
              </a:rPr>
              <a:t>Skärmar skadar inte ögonen, men för mycket skärmtid och att fokusera mycket på saker nära kan göra ögonen trötta och öka risken för närsynthet. Det gäller allt närarbete, som att läsa, skriva och använda surfplatta eller mobil. Därför är skärmpauser och tid utomhus viktigt.</a:t>
            </a:r>
            <a:endParaRPr sz="1700">
              <a:solidFill>
                <a:schemeClr val="lt1"/>
              </a:solidFill>
              <a:latin typeface="Lato"/>
              <a:ea typeface="Lato"/>
              <a:cs typeface="Lato"/>
              <a:sym typeface="Lato"/>
            </a:endParaRPr>
          </a:p>
        </p:txBody>
      </p:sp>
      <p:sp>
        <p:nvSpPr>
          <p:cNvPr id="139" name="Google Shape;139;p22"/>
          <p:cNvSpPr txBox="1">
            <a:spLocks noGrp="1"/>
          </p:cNvSpPr>
          <p:nvPr>
            <p:ph type="title" idx="4294967295"/>
          </p:nvPr>
        </p:nvSpPr>
        <p:spPr>
          <a:xfrm>
            <a:off x="283100" y="788350"/>
            <a:ext cx="4938300" cy="763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sv" sz="2800">
                <a:solidFill>
                  <a:schemeClr val="lt1"/>
                </a:solidFill>
              </a:rPr>
              <a:t>Vanliga frågor (2)</a:t>
            </a:r>
            <a:endParaRPr sz="2800" b="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FE6"/>
        </a:solidFill>
        <a:effectLst/>
      </p:bgPr>
    </p:bg>
    <p:spTree>
      <p:nvGrpSpPr>
        <p:cNvPr id="1" name="Shape 143"/>
        <p:cNvGrpSpPr/>
        <p:nvPr/>
      </p:nvGrpSpPr>
      <p:grpSpPr>
        <a:xfrm>
          <a:off x="0" y="0"/>
          <a:ext cx="0" cy="0"/>
          <a:chOff x="0" y="0"/>
          <a:chExt cx="0" cy="0"/>
        </a:xfrm>
      </p:grpSpPr>
      <p:pic>
        <p:nvPicPr>
          <p:cNvPr id="144" name="Google Shape;144;p23" title="eye_light.jpg"/>
          <p:cNvPicPr preferRelativeResize="0"/>
          <p:nvPr/>
        </p:nvPicPr>
        <p:blipFill rotWithShape="1">
          <a:blip r:embed="rId3">
            <a:alphaModFix/>
          </a:blip>
          <a:srcRect t="4701" b="4701"/>
          <a:stretch/>
        </p:blipFill>
        <p:spPr>
          <a:xfrm>
            <a:off x="5474152" y="0"/>
            <a:ext cx="3942270" cy="5143500"/>
          </a:xfrm>
          <a:prstGeom prst="rect">
            <a:avLst/>
          </a:prstGeom>
          <a:noFill/>
          <a:ln>
            <a:noFill/>
          </a:ln>
        </p:spPr>
      </p:pic>
      <p:sp>
        <p:nvSpPr>
          <p:cNvPr id="145" name="Google Shape;145;p23"/>
          <p:cNvSpPr txBox="1">
            <a:spLocks noGrp="1"/>
          </p:cNvSpPr>
          <p:nvPr>
            <p:ph type="title" idx="4294967295"/>
          </p:nvPr>
        </p:nvSpPr>
        <p:spPr>
          <a:xfrm>
            <a:off x="535775" y="1441410"/>
            <a:ext cx="4938300" cy="266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800">
                <a:latin typeface="Lato"/>
                <a:ea typeface="Lato"/>
                <a:cs typeface="Lato"/>
                <a:sym typeface="Lato"/>
              </a:rPr>
              <a:t>Gör det ont att få en synundersökning?</a:t>
            </a:r>
            <a:endParaRPr sz="1800">
              <a:latin typeface="Lato"/>
              <a:ea typeface="Lato"/>
              <a:cs typeface="Lato"/>
              <a:sym typeface="Lato"/>
            </a:endParaRPr>
          </a:p>
          <a:p>
            <a:pPr marL="0" lvl="0" indent="0" algn="l" rtl="0">
              <a:lnSpc>
                <a:spcPct val="115000"/>
              </a:lnSpc>
              <a:spcBef>
                <a:spcPts val="1600"/>
              </a:spcBef>
              <a:spcAft>
                <a:spcPts val="1600"/>
              </a:spcAft>
              <a:buNone/>
            </a:pPr>
            <a:r>
              <a:rPr lang="sv" sz="1800" b="0">
                <a:latin typeface="Lato"/>
                <a:ea typeface="Lato"/>
                <a:cs typeface="Lato"/>
                <a:sym typeface="Lato"/>
              </a:rPr>
              <a:t>Inte alls!</a:t>
            </a:r>
            <a:endParaRPr sz="1700">
              <a:latin typeface="Lato"/>
              <a:ea typeface="Lato"/>
              <a:cs typeface="Lato"/>
              <a:sym typeface="Lato"/>
            </a:endParaRPr>
          </a:p>
        </p:txBody>
      </p:sp>
      <p:sp>
        <p:nvSpPr>
          <p:cNvPr id="146" name="Google Shape;146;p23"/>
          <p:cNvSpPr txBox="1">
            <a:spLocks noGrp="1"/>
          </p:cNvSpPr>
          <p:nvPr>
            <p:ph type="title" idx="4294967295"/>
          </p:nvPr>
        </p:nvSpPr>
        <p:spPr>
          <a:xfrm>
            <a:off x="283100" y="788350"/>
            <a:ext cx="4938300" cy="703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sv" sz="2800"/>
              <a:t>Vanliga frågor (3)</a:t>
            </a:r>
            <a:endParaRPr sz="28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body" idx="4294967295"/>
          </p:nvPr>
        </p:nvSpPr>
        <p:spPr>
          <a:xfrm>
            <a:off x="483625" y="1428900"/>
            <a:ext cx="8055900" cy="30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b="1">
                <a:solidFill>
                  <a:srgbClr val="603861"/>
                </a:solidFill>
              </a:rPr>
              <a:t>Material</a:t>
            </a:r>
            <a:r>
              <a:rPr lang="sv">
                <a:solidFill>
                  <a:srgbClr val="603861"/>
                </a:solidFill>
              </a:rPr>
              <a:t>: </a:t>
            </a:r>
            <a:br>
              <a:rPr lang="sv">
                <a:solidFill>
                  <a:srgbClr val="603861"/>
                </a:solidFill>
              </a:rPr>
            </a:br>
            <a:r>
              <a:rPr lang="sv" sz="1600">
                <a:solidFill>
                  <a:srgbClr val="603861"/>
                </a:solidFill>
              </a:rPr>
              <a:t>Ett rör (t.ex. ett ihoprullat A4-papper).</a:t>
            </a:r>
            <a:br>
              <a:rPr lang="sv">
                <a:solidFill>
                  <a:srgbClr val="603861"/>
                </a:solidFill>
              </a:rPr>
            </a:br>
            <a:br>
              <a:rPr lang="sv">
                <a:solidFill>
                  <a:srgbClr val="603861"/>
                </a:solidFill>
              </a:rPr>
            </a:br>
            <a:r>
              <a:rPr lang="sv" b="1">
                <a:solidFill>
                  <a:srgbClr val="603861"/>
                </a:solidFill>
              </a:rPr>
              <a:t>Instruktioner</a:t>
            </a:r>
            <a:r>
              <a:rPr lang="sv">
                <a:solidFill>
                  <a:srgbClr val="603861"/>
                </a:solidFill>
              </a:rPr>
              <a:t>:</a:t>
            </a:r>
            <a:endParaRPr>
              <a:solidFill>
                <a:srgbClr val="603861"/>
              </a:solidFill>
            </a:endParaRPr>
          </a:p>
          <a:p>
            <a:pPr marL="457200" lvl="0" indent="-342900" algn="l" rtl="0">
              <a:spcBef>
                <a:spcPts val="1600"/>
              </a:spcBef>
              <a:spcAft>
                <a:spcPts val="0"/>
              </a:spcAft>
              <a:buClr>
                <a:srgbClr val="603861"/>
              </a:buClr>
              <a:buSzPts val="1800"/>
              <a:buChar char="●"/>
            </a:pPr>
            <a:r>
              <a:rPr lang="sv">
                <a:solidFill>
                  <a:srgbClr val="603861"/>
                </a:solidFill>
              </a:rPr>
              <a:t>Håll röret framför ena ögat – titta genom det.</a:t>
            </a:r>
            <a:endParaRPr>
              <a:solidFill>
                <a:srgbClr val="603861"/>
              </a:solidFill>
            </a:endParaRPr>
          </a:p>
          <a:p>
            <a:pPr marL="457200" lvl="0" indent="-342900" algn="l" rtl="0">
              <a:spcBef>
                <a:spcPts val="0"/>
              </a:spcBef>
              <a:spcAft>
                <a:spcPts val="0"/>
              </a:spcAft>
              <a:buClr>
                <a:srgbClr val="603861"/>
              </a:buClr>
              <a:buSzPts val="1800"/>
              <a:buChar char="●"/>
            </a:pPr>
            <a:r>
              <a:rPr lang="sv">
                <a:solidFill>
                  <a:srgbClr val="603861"/>
                </a:solidFill>
              </a:rPr>
              <a:t>Håll upp den andra handen vid sidan av röret med handflatan mot dig.</a:t>
            </a:r>
            <a:endParaRPr>
              <a:solidFill>
                <a:srgbClr val="603861"/>
              </a:solidFill>
            </a:endParaRPr>
          </a:p>
          <a:p>
            <a:pPr marL="457200" lvl="0" indent="-342900" algn="l" rtl="0">
              <a:spcBef>
                <a:spcPts val="0"/>
              </a:spcBef>
              <a:spcAft>
                <a:spcPts val="0"/>
              </a:spcAft>
              <a:buClr>
                <a:srgbClr val="603861"/>
              </a:buClr>
              <a:buSzPts val="1800"/>
              <a:buChar char="●"/>
            </a:pPr>
            <a:r>
              <a:rPr lang="sv">
                <a:solidFill>
                  <a:srgbClr val="603861"/>
                </a:solidFill>
              </a:rPr>
              <a:t>Titta nu med båda ögonen på långt håll - det ser ut som att det finns ett hål i handen!</a:t>
            </a:r>
            <a:endParaRPr>
              <a:solidFill>
                <a:srgbClr val="603861"/>
              </a:solidFill>
            </a:endParaRPr>
          </a:p>
        </p:txBody>
      </p:sp>
      <p:sp>
        <p:nvSpPr>
          <p:cNvPr id="152" name="Google Shape;152;p24"/>
          <p:cNvSpPr txBox="1"/>
          <p:nvPr/>
        </p:nvSpPr>
        <p:spPr>
          <a:xfrm>
            <a:off x="483625" y="4333801"/>
            <a:ext cx="8473500" cy="68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 sz="1600" b="1">
                <a:solidFill>
                  <a:srgbClr val="603861"/>
                </a:solidFill>
                <a:latin typeface="Lato"/>
                <a:ea typeface="Lato"/>
                <a:cs typeface="Lato"/>
                <a:sym typeface="Lato"/>
              </a:rPr>
              <a:t>Förklaring: </a:t>
            </a:r>
            <a:r>
              <a:rPr lang="sv" sz="1600">
                <a:solidFill>
                  <a:srgbClr val="603861"/>
                </a:solidFill>
                <a:latin typeface="Lato"/>
                <a:ea typeface="Lato"/>
                <a:cs typeface="Lato"/>
                <a:sym typeface="Lato"/>
              </a:rPr>
              <a:t>Hjärnan kombinerar bilder från båda ögonen, vilket skapar denna optiska illusion.</a:t>
            </a:r>
            <a:endParaRPr sz="1600">
              <a:solidFill>
                <a:srgbClr val="603861"/>
              </a:solidFill>
              <a:latin typeface="Lato"/>
              <a:ea typeface="Lato"/>
              <a:cs typeface="Lato"/>
              <a:sym typeface="Lato"/>
            </a:endParaRPr>
          </a:p>
        </p:txBody>
      </p:sp>
      <p:sp>
        <p:nvSpPr>
          <p:cNvPr id="153" name="Google Shape;153;p24"/>
          <p:cNvSpPr txBox="1">
            <a:spLocks noGrp="1"/>
          </p:cNvSpPr>
          <p:nvPr>
            <p:ph type="title"/>
          </p:nvPr>
        </p:nvSpPr>
        <p:spPr>
          <a:xfrm>
            <a:off x="360956" y="788197"/>
            <a:ext cx="6244200" cy="538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sv" sz="2800"/>
              <a:t>Ett hål i handen</a:t>
            </a:r>
            <a:endParaRPr sz="2800" b="0"/>
          </a:p>
        </p:txBody>
      </p:sp>
      <p:pic>
        <p:nvPicPr>
          <p:cNvPr id="154" name="Google Shape;154;p24"/>
          <p:cNvPicPr preferRelativeResize="0"/>
          <p:nvPr/>
        </p:nvPicPr>
        <p:blipFill>
          <a:blip r:embed="rId3">
            <a:alphaModFix/>
          </a:blip>
          <a:stretch>
            <a:fillRect/>
          </a:stretch>
        </p:blipFill>
        <p:spPr>
          <a:xfrm>
            <a:off x="6340927" y="233925"/>
            <a:ext cx="2616200" cy="2504975"/>
          </a:xfrm>
          <a:prstGeom prst="rect">
            <a:avLst/>
          </a:prstGeom>
          <a:noFill/>
          <a:ln>
            <a:noFill/>
          </a:ln>
        </p:spPr>
      </p:pic>
      <p:sp>
        <p:nvSpPr>
          <p:cNvPr id="155" name="Google Shape;155;p24"/>
          <p:cNvSpPr txBox="1"/>
          <p:nvPr/>
        </p:nvSpPr>
        <p:spPr>
          <a:xfrm>
            <a:off x="6584727" y="519075"/>
            <a:ext cx="22308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b="1">
                <a:solidFill>
                  <a:srgbClr val="603861"/>
                </a:solidFill>
                <a:latin typeface="Raleway"/>
                <a:ea typeface="Raleway"/>
                <a:cs typeface="Raleway"/>
                <a:sym typeface="Raleway"/>
              </a:rPr>
              <a:t>Testa i klassrummet</a:t>
            </a:r>
            <a:endParaRPr b="1">
              <a:solidFill>
                <a:srgbClr val="603861"/>
              </a:solidFill>
              <a:latin typeface="Raleway"/>
              <a:ea typeface="Raleway"/>
              <a:cs typeface="Raleway"/>
              <a:sym typeface="Raleway"/>
            </a:endParaRPr>
          </a:p>
          <a:p>
            <a:pPr marL="0" lvl="0" indent="0" algn="l" rtl="0">
              <a:spcBef>
                <a:spcPts val="800"/>
              </a:spcBef>
              <a:spcAft>
                <a:spcPts val="800"/>
              </a:spcAft>
              <a:buNone/>
            </a:pPr>
            <a:r>
              <a:rPr lang="sv" sz="1600">
                <a:solidFill>
                  <a:schemeClr val="dk2"/>
                </a:solidFill>
                <a:latin typeface="Raleway"/>
                <a:ea typeface="Raleway"/>
                <a:cs typeface="Raleway"/>
                <a:sym typeface="Raleway"/>
              </a:rPr>
              <a:t>En enkel övning att göra i klassrummet.</a:t>
            </a:r>
            <a:endParaRPr sz="1600" b="1">
              <a:solidFill>
                <a:schemeClr val="dk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5" title="eyes_purple_blue.jpg"/>
          <p:cNvPicPr preferRelativeResize="0"/>
          <p:nvPr/>
        </p:nvPicPr>
        <p:blipFill rotWithShape="1">
          <a:blip r:embed="rId3">
            <a:alphaModFix/>
          </a:blip>
          <a:srcRect t="7798" b="7806"/>
          <a:stretch/>
        </p:blipFill>
        <p:spPr>
          <a:xfrm>
            <a:off x="0" y="0"/>
            <a:ext cx="9144003" cy="5143501"/>
          </a:xfrm>
          <a:prstGeom prst="rect">
            <a:avLst/>
          </a:prstGeom>
          <a:noFill/>
          <a:ln>
            <a:noFill/>
          </a:ln>
        </p:spPr>
      </p:pic>
      <p:sp>
        <p:nvSpPr>
          <p:cNvPr id="161" name="Google Shape;161;p25"/>
          <p:cNvSpPr txBox="1">
            <a:spLocks noGrp="1"/>
          </p:cNvSpPr>
          <p:nvPr>
            <p:ph type="title"/>
          </p:nvPr>
        </p:nvSpPr>
        <p:spPr>
          <a:xfrm>
            <a:off x="-100" y="2094425"/>
            <a:ext cx="9144000" cy="9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v">
                <a:solidFill>
                  <a:srgbClr val="E5DFE6"/>
                </a:solidFill>
              </a:rPr>
              <a:t>QUIZ</a:t>
            </a:r>
            <a:endParaRPr>
              <a:solidFill>
                <a:srgbClr val="E5DFE6"/>
              </a:solidFill>
            </a:endParaRPr>
          </a:p>
        </p:txBody>
      </p:sp>
      <p:sp>
        <p:nvSpPr>
          <p:cNvPr id="162" name="Google Shape;162;p25"/>
          <p:cNvSpPr txBox="1"/>
          <p:nvPr/>
        </p:nvSpPr>
        <p:spPr>
          <a:xfrm>
            <a:off x="483625" y="4181401"/>
            <a:ext cx="8473500" cy="68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 sz="1600" b="1">
                <a:solidFill>
                  <a:srgbClr val="E5DFE6"/>
                </a:solidFill>
                <a:latin typeface="Lato"/>
                <a:ea typeface="Lato"/>
                <a:cs typeface="Lato"/>
                <a:sym typeface="Lato"/>
              </a:rPr>
              <a:t>Sex frågor om ögat och synen</a:t>
            </a:r>
            <a:r>
              <a:rPr lang="sv" sz="1600">
                <a:solidFill>
                  <a:srgbClr val="E5DFE6"/>
                </a:solidFill>
                <a:latin typeface="Lato"/>
                <a:ea typeface="Lato"/>
                <a:cs typeface="Lato"/>
                <a:sym typeface="Lato"/>
              </a:rPr>
              <a:t>.</a:t>
            </a:r>
            <a:endParaRPr sz="1600">
              <a:solidFill>
                <a:srgbClr val="E5DFE6"/>
              </a:solidFill>
              <a:latin typeface="Lato"/>
              <a:ea typeface="Lato"/>
              <a:cs typeface="Lato"/>
              <a:sym typeface="Lato"/>
            </a:endParaRPr>
          </a:p>
          <a:p>
            <a:pPr marL="0" lvl="0" indent="0" algn="ctr" rtl="0">
              <a:spcBef>
                <a:spcPts val="0"/>
              </a:spcBef>
              <a:spcAft>
                <a:spcPts val="0"/>
              </a:spcAft>
              <a:buNone/>
            </a:pPr>
            <a:r>
              <a:rPr lang="sv" sz="1600" i="1">
                <a:solidFill>
                  <a:srgbClr val="E5DFE6"/>
                </a:solidFill>
                <a:latin typeface="Lato"/>
                <a:ea typeface="Lato"/>
                <a:cs typeface="Lato"/>
                <a:sym typeface="Lato"/>
              </a:rPr>
              <a:t>(Facit  på sista bilden)</a:t>
            </a:r>
            <a:endParaRPr sz="1600" i="1">
              <a:solidFill>
                <a:srgbClr val="E5DFE6"/>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6" title="kyle-nieber-2gwsYObnO94-unsplash.jpg"/>
          <p:cNvPicPr preferRelativeResize="0"/>
          <p:nvPr/>
        </p:nvPicPr>
        <p:blipFill rotWithShape="1">
          <a:blip r:embed="rId3">
            <a:alphaModFix/>
          </a:blip>
          <a:srcRect t="9774" b="9774"/>
          <a:stretch/>
        </p:blipFill>
        <p:spPr>
          <a:xfrm>
            <a:off x="-1" y="0"/>
            <a:ext cx="4567201" cy="5143501"/>
          </a:xfrm>
          <a:prstGeom prst="rect">
            <a:avLst/>
          </a:prstGeom>
          <a:noFill/>
          <a:ln>
            <a:noFill/>
          </a:ln>
        </p:spPr>
      </p:pic>
      <p:sp>
        <p:nvSpPr>
          <p:cNvPr id="168" name="Google Shape;168;p26"/>
          <p:cNvSpPr txBox="1">
            <a:spLocks noGrp="1"/>
          </p:cNvSpPr>
          <p:nvPr>
            <p:ph type="body" idx="1"/>
          </p:nvPr>
        </p:nvSpPr>
        <p:spPr>
          <a:xfrm>
            <a:off x="4832750" y="980400"/>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sz="2400" b="1">
                <a:solidFill>
                  <a:srgbClr val="603861"/>
                </a:solidFill>
              </a:rPr>
              <a:t>Hur många muskler styr varje öga?</a:t>
            </a:r>
            <a:endParaRPr sz="2400">
              <a:solidFill>
                <a:srgbClr val="603861"/>
              </a:solidFill>
            </a:endParaRPr>
          </a:p>
          <a:p>
            <a:pPr marL="0" lvl="0" indent="0" algn="l" rtl="0">
              <a:spcBef>
                <a:spcPts val="1600"/>
              </a:spcBef>
              <a:spcAft>
                <a:spcPts val="1200"/>
              </a:spcAft>
              <a:buNone/>
            </a:pPr>
            <a:r>
              <a:rPr lang="sv" sz="2000" b="1">
                <a:solidFill>
                  <a:srgbClr val="603861"/>
                </a:solidFill>
                <a:latin typeface="Open Sans"/>
                <a:ea typeface="Open Sans"/>
                <a:cs typeface="Open Sans"/>
                <a:sym typeface="Open Sans"/>
              </a:rPr>
              <a:t>A	</a:t>
            </a:r>
            <a:r>
              <a:rPr lang="sv" sz="2000">
                <a:solidFill>
                  <a:srgbClr val="603861"/>
                </a:solidFill>
                <a:latin typeface="Open Sans"/>
                <a:ea typeface="Open Sans"/>
                <a:cs typeface="Open Sans"/>
                <a:sym typeface="Open Sans"/>
              </a:rPr>
              <a:t>Två</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B	</a:t>
            </a:r>
            <a:r>
              <a:rPr lang="sv" sz="2000">
                <a:solidFill>
                  <a:srgbClr val="603861"/>
                </a:solidFill>
                <a:latin typeface="Open Sans"/>
                <a:ea typeface="Open Sans"/>
                <a:cs typeface="Open Sans"/>
                <a:sym typeface="Open Sans"/>
              </a:rPr>
              <a:t>Sex</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C	</a:t>
            </a:r>
            <a:r>
              <a:rPr lang="sv" sz="2000">
                <a:solidFill>
                  <a:srgbClr val="603861"/>
                </a:solidFill>
                <a:latin typeface="Open Sans"/>
                <a:ea typeface="Open Sans"/>
                <a:cs typeface="Open Sans"/>
                <a:sym typeface="Open Sans"/>
              </a:rPr>
              <a:t>Tio</a:t>
            </a:r>
            <a:endParaRPr sz="2000">
              <a:solidFill>
                <a:srgbClr val="603861"/>
              </a:solidFill>
              <a:latin typeface="Open Sans"/>
              <a:ea typeface="Open Sans"/>
              <a:cs typeface="Open Sans"/>
              <a:sym typeface="Open Sans"/>
            </a:endParaRPr>
          </a:p>
        </p:txBody>
      </p:sp>
      <p:sp>
        <p:nvSpPr>
          <p:cNvPr id="169" name="Google Shape;169;p26"/>
          <p:cNvSpPr/>
          <p:nvPr/>
        </p:nvSpPr>
        <p:spPr>
          <a:xfrm>
            <a:off x="0" y="-1350"/>
            <a:ext cx="4586700" cy="5143500"/>
          </a:xfrm>
          <a:prstGeom prst="rect">
            <a:avLst/>
          </a:prstGeom>
          <a:solidFill>
            <a:srgbClr val="603861">
              <a:alpha val="7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0" name="Google Shape;170;p26"/>
          <p:cNvSpPr txBox="1"/>
          <p:nvPr/>
        </p:nvSpPr>
        <p:spPr>
          <a:xfrm>
            <a:off x="4925775" y="717475"/>
            <a:ext cx="172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3400" b="1">
                <a:solidFill>
                  <a:srgbClr val="603861"/>
                </a:solidFill>
                <a:latin typeface="Open Sans"/>
                <a:ea typeface="Open Sans"/>
                <a:cs typeface="Open Sans"/>
                <a:sym typeface="Open Sans"/>
              </a:rPr>
              <a:t>1.</a:t>
            </a:r>
            <a:endParaRPr sz="3400" b="1">
              <a:solidFill>
                <a:srgbClr val="60386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pic>
        <p:nvPicPr>
          <p:cNvPr id="175" name="Google Shape;175;p27" title="looking.jpg"/>
          <p:cNvPicPr preferRelativeResize="0"/>
          <p:nvPr/>
        </p:nvPicPr>
        <p:blipFill rotWithShape="1">
          <a:blip r:embed="rId3">
            <a:alphaModFix/>
          </a:blip>
          <a:srcRect t="874" b="864"/>
          <a:stretch/>
        </p:blipFill>
        <p:spPr>
          <a:xfrm>
            <a:off x="4567049" y="0"/>
            <a:ext cx="4567202" cy="5143501"/>
          </a:xfrm>
          <a:prstGeom prst="rect">
            <a:avLst/>
          </a:prstGeom>
          <a:noFill/>
          <a:ln>
            <a:noFill/>
          </a:ln>
        </p:spPr>
      </p:pic>
      <p:sp>
        <p:nvSpPr>
          <p:cNvPr id="176" name="Google Shape;176;p27"/>
          <p:cNvSpPr txBox="1">
            <a:spLocks noGrp="1"/>
          </p:cNvSpPr>
          <p:nvPr>
            <p:ph type="body" idx="1"/>
          </p:nvPr>
        </p:nvSpPr>
        <p:spPr>
          <a:xfrm>
            <a:off x="330732" y="993575"/>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sz="2400" b="1">
                <a:solidFill>
                  <a:srgbClr val="603861"/>
                </a:solidFill>
              </a:rPr>
              <a:t>Vad händer med pupillen när det blir mörkt?</a:t>
            </a:r>
            <a:endParaRPr sz="2400">
              <a:solidFill>
                <a:srgbClr val="603861"/>
              </a:solidFill>
            </a:endParaRPr>
          </a:p>
          <a:p>
            <a:pPr marL="0" lvl="0" indent="0" algn="l" rtl="0">
              <a:spcBef>
                <a:spcPts val="1600"/>
              </a:spcBef>
              <a:spcAft>
                <a:spcPts val="1200"/>
              </a:spcAft>
              <a:buNone/>
            </a:pPr>
            <a:r>
              <a:rPr lang="sv" sz="2000" b="1">
                <a:solidFill>
                  <a:srgbClr val="603861"/>
                </a:solidFill>
                <a:latin typeface="Open Sans"/>
                <a:ea typeface="Open Sans"/>
                <a:cs typeface="Open Sans"/>
                <a:sym typeface="Open Sans"/>
              </a:rPr>
              <a:t>A	</a:t>
            </a:r>
            <a:r>
              <a:rPr lang="sv" sz="2000">
                <a:solidFill>
                  <a:srgbClr val="603861"/>
                </a:solidFill>
                <a:latin typeface="Open Sans"/>
                <a:ea typeface="Open Sans"/>
                <a:cs typeface="Open Sans"/>
                <a:sym typeface="Open Sans"/>
              </a:rPr>
              <a:t>Den blir mindre.</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B	</a:t>
            </a:r>
            <a:r>
              <a:rPr lang="sv" sz="2000">
                <a:solidFill>
                  <a:srgbClr val="603861"/>
                </a:solidFill>
                <a:latin typeface="Open Sans"/>
                <a:ea typeface="Open Sans"/>
                <a:cs typeface="Open Sans"/>
                <a:sym typeface="Open Sans"/>
              </a:rPr>
              <a:t>Den blir större.</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C	</a:t>
            </a:r>
            <a:r>
              <a:rPr lang="sv" sz="2000">
                <a:solidFill>
                  <a:srgbClr val="603861"/>
                </a:solidFill>
                <a:latin typeface="Open Sans"/>
                <a:ea typeface="Open Sans"/>
                <a:cs typeface="Open Sans"/>
                <a:sym typeface="Open Sans"/>
              </a:rPr>
              <a:t>Den ändrar färg.</a:t>
            </a:r>
            <a:endParaRPr sz="2000">
              <a:solidFill>
                <a:srgbClr val="603861"/>
              </a:solidFill>
              <a:latin typeface="Open Sans"/>
              <a:ea typeface="Open Sans"/>
              <a:cs typeface="Open Sans"/>
              <a:sym typeface="Open Sans"/>
            </a:endParaRPr>
          </a:p>
        </p:txBody>
      </p:sp>
      <p:sp>
        <p:nvSpPr>
          <p:cNvPr id="177" name="Google Shape;177;p27"/>
          <p:cNvSpPr/>
          <p:nvPr/>
        </p:nvSpPr>
        <p:spPr>
          <a:xfrm>
            <a:off x="4572000" y="0"/>
            <a:ext cx="4586700" cy="5143500"/>
          </a:xfrm>
          <a:prstGeom prst="rect">
            <a:avLst/>
          </a:prstGeom>
          <a:solidFill>
            <a:srgbClr val="603861">
              <a:alpha val="7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8" name="Google Shape;178;p27"/>
          <p:cNvSpPr txBox="1"/>
          <p:nvPr/>
        </p:nvSpPr>
        <p:spPr>
          <a:xfrm>
            <a:off x="423757" y="730650"/>
            <a:ext cx="172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3400" b="1">
                <a:solidFill>
                  <a:srgbClr val="603861"/>
                </a:solidFill>
                <a:latin typeface="Open Sans"/>
                <a:ea typeface="Open Sans"/>
                <a:cs typeface="Open Sans"/>
                <a:sym typeface="Open Sans"/>
              </a:rPr>
              <a:t>2.</a:t>
            </a:r>
            <a:endParaRPr sz="3400" b="1">
              <a:solidFill>
                <a:srgbClr val="60386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28" title="hongwei-fan-VlLAc85Ok7o-unsplash.jpg"/>
          <p:cNvPicPr preferRelativeResize="0"/>
          <p:nvPr/>
        </p:nvPicPr>
        <p:blipFill rotWithShape="1">
          <a:blip r:embed="rId3">
            <a:alphaModFix/>
          </a:blip>
          <a:srcRect t="12467" b="12474"/>
          <a:stretch/>
        </p:blipFill>
        <p:spPr>
          <a:xfrm>
            <a:off x="-1" y="0"/>
            <a:ext cx="4567201" cy="5143501"/>
          </a:xfrm>
          <a:prstGeom prst="rect">
            <a:avLst/>
          </a:prstGeom>
          <a:noFill/>
          <a:ln>
            <a:noFill/>
          </a:ln>
        </p:spPr>
      </p:pic>
      <p:sp>
        <p:nvSpPr>
          <p:cNvPr id="184" name="Google Shape;184;p28"/>
          <p:cNvSpPr txBox="1">
            <a:spLocks noGrp="1"/>
          </p:cNvSpPr>
          <p:nvPr>
            <p:ph type="body" idx="1"/>
          </p:nvPr>
        </p:nvSpPr>
        <p:spPr>
          <a:xfrm>
            <a:off x="4832750" y="1209000"/>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sz="2400" b="1">
                <a:solidFill>
                  <a:srgbClr val="603861"/>
                </a:solidFill>
              </a:rPr>
              <a:t>Ungefär hur många blinkningar gör en människa varje dag?</a:t>
            </a:r>
            <a:endParaRPr sz="2400">
              <a:solidFill>
                <a:srgbClr val="603861"/>
              </a:solidFill>
            </a:endParaRPr>
          </a:p>
          <a:p>
            <a:pPr marL="0" lvl="0" indent="0" algn="l" rtl="0">
              <a:spcBef>
                <a:spcPts val="1600"/>
              </a:spcBef>
              <a:spcAft>
                <a:spcPts val="1200"/>
              </a:spcAft>
              <a:buNone/>
            </a:pPr>
            <a:r>
              <a:rPr lang="sv" sz="2000" b="1">
                <a:solidFill>
                  <a:srgbClr val="603861"/>
                </a:solidFill>
                <a:latin typeface="Open Sans"/>
                <a:ea typeface="Open Sans"/>
                <a:cs typeface="Open Sans"/>
                <a:sym typeface="Open Sans"/>
              </a:rPr>
              <a:t>A	</a:t>
            </a:r>
            <a:r>
              <a:rPr lang="sv" sz="2000">
                <a:solidFill>
                  <a:srgbClr val="603861"/>
                </a:solidFill>
                <a:latin typeface="Open Sans"/>
                <a:ea typeface="Open Sans"/>
                <a:cs typeface="Open Sans"/>
                <a:sym typeface="Open Sans"/>
              </a:rPr>
              <a:t>1 000 gånger</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B	</a:t>
            </a:r>
            <a:r>
              <a:rPr lang="sv" sz="2000">
                <a:solidFill>
                  <a:srgbClr val="603861"/>
                </a:solidFill>
                <a:latin typeface="Open Sans"/>
                <a:ea typeface="Open Sans"/>
                <a:cs typeface="Open Sans"/>
                <a:sym typeface="Open Sans"/>
              </a:rPr>
              <a:t>10 000 gånger</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C	</a:t>
            </a:r>
            <a:r>
              <a:rPr lang="sv" sz="2000">
                <a:solidFill>
                  <a:srgbClr val="603861"/>
                </a:solidFill>
                <a:latin typeface="Open Sans"/>
                <a:ea typeface="Open Sans"/>
                <a:cs typeface="Open Sans"/>
                <a:sym typeface="Open Sans"/>
              </a:rPr>
              <a:t>20 000 gånger</a:t>
            </a:r>
            <a:endParaRPr sz="2000">
              <a:solidFill>
                <a:srgbClr val="603861"/>
              </a:solidFill>
              <a:latin typeface="Open Sans"/>
              <a:ea typeface="Open Sans"/>
              <a:cs typeface="Open Sans"/>
              <a:sym typeface="Open Sans"/>
            </a:endParaRPr>
          </a:p>
        </p:txBody>
      </p:sp>
      <p:sp>
        <p:nvSpPr>
          <p:cNvPr id="185" name="Google Shape;185;p28"/>
          <p:cNvSpPr/>
          <p:nvPr/>
        </p:nvSpPr>
        <p:spPr>
          <a:xfrm>
            <a:off x="-9750" y="0"/>
            <a:ext cx="4586700" cy="5143500"/>
          </a:xfrm>
          <a:prstGeom prst="rect">
            <a:avLst/>
          </a:prstGeom>
          <a:solidFill>
            <a:srgbClr val="603861">
              <a:alpha val="7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6" name="Google Shape;186;p28"/>
          <p:cNvSpPr txBox="1"/>
          <p:nvPr/>
        </p:nvSpPr>
        <p:spPr>
          <a:xfrm>
            <a:off x="4925775" y="717475"/>
            <a:ext cx="172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3400" b="1">
                <a:solidFill>
                  <a:srgbClr val="603861"/>
                </a:solidFill>
                <a:latin typeface="Open Sans"/>
                <a:ea typeface="Open Sans"/>
                <a:cs typeface="Open Sans"/>
                <a:sym typeface="Open Sans"/>
              </a:rPr>
              <a:t>3.</a:t>
            </a:r>
            <a:endParaRPr sz="3400" b="1">
              <a:solidFill>
                <a:srgbClr val="60386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pic>
        <p:nvPicPr>
          <p:cNvPr id="191" name="Google Shape;191;p29" title="optician.jpg"/>
          <p:cNvPicPr preferRelativeResize="0"/>
          <p:nvPr/>
        </p:nvPicPr>
        <p:blipFill rotWithShape="1">
          <a:blip r:embed="rId3">
            <a:alphaModFix/>
          </a:blip>
          <a:srcRect t="2380" b="2390"/>
          <a:stretch/>
        </p:blipFill>
        <p:spPr>
          <a:xfrm>
            <a:off x="4567049" y="0"/>
            <a:ext cx="4567204" cy="5143500"/>
          </a:xfrm>
          <a:prstGeom prst="rect">
            <a:avLst/>
          </a:prstGeom>
          <a:noFill/>
          <a:ln>
            <a:noFill/>
          </a:ln>
        </p:spPr>
      </p:pic>
      <p:sp>
        <p:nvSpPr>
          <p:cNvPr id="192" name="Google Shape;192;p29"/>
          <p:cNvSpPr txBox="1">
            <a:spLocks noGrp="1"/>
          </p:cNvSpPr>
          <p:nvPr>
            <p:ph type="body" idx="1"/>
          </p:nvPr>
        </p:nvSpPr>
        <p:spPr>
          <a:xfrm>
            <a:off x="330732" y="1398360"/>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sz="2400" b="1">
                <a:solidFill>
                  <a:srgbClr val="603861"/>
                </a:solidFill>
              </a:rPr>
              <a:t>Vad kallas en person som undersöker din syn och ser om du behöver glasögon eller linser?</a:t>
            </a:r>
            <a:endParaRPr sz="2400">
              <a:solidFill>
                <a:srgbClr val="603861"/>
              </a:solidFill>
            </a:endParaRPr>
          </a:p>
          <a:p>
            <a:pPr marL="0" lvl="0" indent="0" algn="l" rtl="0">
              <a:spcBef>
                <a:spcPts val="1600"/>
              </a:spcBef>
              <a:spcAft>
                <a:spcPts val="1200"/>
              </a:spcAft>
              <a:buNone/>
            </a:pPr>
            <a:r>
              <a:rPr lang="sv" sz="2000" b="1">
                <a:solidFill>
                  <a:srgbClr val="603861"/>
                </a:solidFill>
                <a:latin typeface="Open Sans"/>
                <a:ea typeface="Open Sans"/>
                <a:cs typeface="Open Sans"/>
                <a:sym typeface="Open Sans"/>
              </a:rPr>
              <a:t>A	</a:t>
            </a:r>
            <a:r>
              <a:rPr lang="sv" sz="2000">
                <a:solidFill>
                  <a:srgbClr val="603861"/>
                </a:solidFill>
                <a:latin typeface="Open Sans"/>
                <a:ea typeface="Open Sans"/>
                <a:cs typeface="Open Sans"/>
                <a:sym typeface="Open Sans"/>
              </a:rPr>
              <a:t>Optiker</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B	</a:t>
            </a:r>
            <a:r>
              <a:rPr lang="sv" sz="2000">
                <a:solidFill>
                  <a:srgbClr val="603861"/>
                </a:solidFill>
                <a:latin typeface="Open Sans"/>
                <a:ea typeface="Open Sans"/>
                <a:cs typeface="Open Sans"/>
                <a:sym typeface="Open Sans"/>
              </a:rPr>
              <a:t>Tandläkare</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C	</a:t>
            </a:r>
            <a:r>
              <a:rPr lang="sv" sz="2000">
                <a:solidFill>
                  <a:srgbClr val="603861"/>
                </a:solidFill>
                <a:latin typeface="Open Sans"/>
                <a:ea typeface="Open Sans"/>
                <a:cs typeface="Open Sans"/>
                <a:sym typeface="Open Sans"/>
              </a:rPr>
              <a:t>Naprapat</a:t>
            </a:r>
            <a:endParaRPr sz="2000">
              <a:solidFill>
                <a:srgbClr val="603861"/>
              </a:solidFill>
              <a:latin typeface="Open Sans"/>
              <a:ea typeface="Open Sans"/>
              <a:cs typeface="Open Sans"/>
              <a:sym typeface="Open Sans"/>
            </a:endParaRPr>
          </a:p>
        </p:txBody>
      </p:sp>
      <p:sp>
        <p:nvSpPr>
          <p:cNvPr id="193" name="Google Shape;193;p29"/>
          <p:cNvSpPr/>
          <p:nvPr/>
        </p:nvSpPr>
        <p:spPr>
          <a:xfrm>
            <a:off x="4557300" y="0"/>
            <a:ext cx="4586700" cy="5143500"/>
          </a:xfrm>
          <a:prstGeom prst="rect">
            <a:avLst/>
          </a:prstGeom>
          <a:solidFill>
            <a:srgbClr val="603861">
              <a:alpha val="7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4" name="Google Shape;194;p29"/>
          <p:cNvSpPr txBox="1"/>
          <p:nvPr/>
        </p:nvSpPr>
        <p:spPr>
          <a:xfrm>
            <a:off x="423757" y="730650"/>
            <a:ext cx="172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3400" b="1">
                <a:solidFill>
                  <a:srgbClr val="603861"/>
                </a:solidFill>
                <a:latin typeface="Open Sans"/>
                <a:ea typeface="Open Sans"/>
                <a:cs typeface="Open Sans"/>
                <a:sym typeface="Open Sans"/>
              </a:rPr>
              <a:t>4.</a:t>
            </a:r>
            <a:endParaRPr sz="3400" b="1">
              <a:solidFill>
                <a:srgbClr val="60386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a:extLst>
            <a:ext uri="{FF2B5EF4-FFF2-40B4-BE49-F238E27FC236}">
              <a16:creationId xmlns:a16="http://schemas.microsoft.com/office/drawing/2014/main" id="{A022EE5C-CE6D-EB6B-8BA2-6B306F8CBFA2}"/>
            </a:ext>
          </a:extLst>
        </p:cNvPr>
        <p:cNvGrpSpPr/>
        <p:nvPr/>
      </p:nvGrpSpPr>
      <p:grpSpPr>
        <a:xfrm>
          <a:off x="0" y="0"/>
          <a:ext cx="0" cy="0"/>
          <a:chOff x="0" y="0"/>
          <a:chExt cx="0" cy="0"/>
        </a:xfrm>
      </p:grpSpPr>
      <p:pic>
        <p:nvPicPr>
          <p:cNvPr id="199" name="Google Shape;199;p30" title="eye_swedish.jpg">
            <a:extLst>
              <a:ext uri="{FF2B5EF4-FFF2-40B4-BE49-F238E27FC236}">
                <a16:creationId xmlns:a16="http://schemas.microsoft.com/office/drawing/2014/main" id="{B24963F4-306A-48ED-46BF-5418256AB152}"/>
              </a:ext>
            </a:extLst>
          </p:cNvPr>
          <p:cNvPicPr preferRelativeResize="0"/>
          <p:nvPr/>
        </p:nvPicPr>
        <p:blipFill rotWithShape="1">
          <a:blip r:embed="rId3">
            <a:alphaModFix/>
          </a:blip>
          <a:srcRect t="2380" b="2390"/>
          <a:stretch/>
        </p:blipFill>
        <p:spPr>
          <a:xfrm>
            <a:off x="-1" y="0"/>
            <a:ext cx="4567200" cy="5143500"/>
          </a:xfrm>
          <a:prstGeom prst="rect">
            <a:avLst/>
          </a:prstGeom>
          <a:noFill/>
          <a:ln>
            <a:noFill/>
          </a:ln>
        </p:spPr>
      </p:pic>
      <p:sp>
        <p:nvSpPr>
          <p:cNvPr id="201" name="Google Shape;201;p30">
            <a:extLst>
              <a:ext uri="{FF2B5EF4-FFF2-40B4-BE49-F238E27FC236}">
                <a16:creationId xmlns:a16="http://schemas.microsoft.com/office/drawing/2014/main" id="{518DF9AB-F039-4C45-D821-98DA397E269E}"/>
              </a:ext>
            </a:extLst>
          </p:cNvPr>
          <p:cNvSpPr/>
          <p:nvPr/>
        </p:nvSpPr>
        <p:spPr>
          <a:xfrm>
            <a:off x="-9750" y="0"/>
            <a:ext cx="4586700" cy="5143500"/>
          </a:xfrm>
          <a:prstGeom prst="rect">
            <a:avLst/>
          </a:prstGeom>
          <a:solidFill>
            <a:srgbClr val="603861">
              <a:alpha val="7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 name="Google Shape;184;p28">
            <a:extLst>
              <a:ext uri="{FF2B5EF4-FFF2-40B4-BE49-F238E27FC236}">
                <a16:creationId xmlns:a16="http://schemas.microsoft.com/office/drawing/2014/main" id="{1404AF83-381D-E96D-9C5E-CBEF36E0A107}"/>
              </a:ext>
            </a:extLst>
          </p:cNvPr>
          <p:cNvSpPr txBox="1">
            <a:spLocks noGrp="1"/>
          </p:cNvSpPr>
          <p:nvPr>
            <p:ph type="body" idx="1"/>
          </p:nvPr>
        </p:nvSpPr>
        <p:spPr>
          <a:xfrm>
            <a:off x="4832750" y="1209000"/>
            <a:ext cx="4297305" cy="3182700"/>
          </a:xfrm>
          <a:prstGeom prst="rect">
            <a:avLst/>
          </a:prstGeom>
        </p:spPr>
        <p:txBody>
          <a:bodyPr spcFirstLastPara="1" wrap="square" lIns="91425" tIns="91425" rIns="91425" bIns="91425" anchor="ctr" anchorCtr="0">
            <a:noAutofit/>
          </a:bodyPr>
          <a:lstStyle/>
          <a:p>
            <a:pPr marL="0" indent="0">
              <a:lnSpc>
                <a:spcPct val="114999"/>
              </a:lnSpc>
              <a:buNone/>
            </a:pPr>
            <a:r>
              <a:rPr lang="sv" sz="2400" b="1" dirty="0">
                <a:solidFill>
                  <a:srgbClr val="603861"/>
                </a:solidFill>
              </a:rPr>
              <a:t>Vad är den "blinda fläcken" i ögat?</a:t>
            </a:r>
            <a:endParaRPr lang="sv-SE" dirty="0"/>
          </a:p>
          <a:p>
            <a:pPr marL="0" indent="0">
              <a:lnSpc>
                <a:spcPct val="150000"/>
              </a:lnSpc>
              <a:spcBef>
                <a:spcPts val="1600"/>
              </a:spcBef>
              <a:spcAft>
                <a:spcPts val="1200"/>
              </a:spcAft>
              <a:buNone/>
            </a:pPr>
            <a:r>
              <a:rPr lang="sv" sz="1600" b="1" dirty="0">
                <a:solidFill>
                  <a:srgbClr val="603861"/>
                </a:solidFill>
                <a:latin typeface="Open Sans"/>
                <a:ea typeface="Open Sans"/>
                <a:cs typeface="Open Sans"/>
                <a:sym typeface="Open Sans"/>
              </a:rPr>
              <a:t>A </a:t>
            </a:r>
            <a:r>
              <a:rPr lang="sv" sz="1600" dirty="0">
                <a:solidFill>
                  <a:srgbClr val="603861"/>
                </a:solidFill>
                <a:latin typeface="Open Sans"/>
                <a:ea typeface="Open Sans"/>
                <a:cs typeface="Open Sans"/>
                <a:sym typeface="Open Sans"/>
              </a:rPr>
              <a:t>En del av ögat där vi inte har ljuskänsliga celler. </a:t>
            </a:r>
            <a:br>
              <a:rPr lang="sv" sz="1600" dirty="0">
                <a:latin typeface="Open Sans"/>
                <a:ea typeface="Open Sans"/>
                <a:cs typeface="Open Sans"/>
              </a:rPr>
            </a:br>
            <a:r>
              <a:rPr lang="sv" sz="1600" b="1" dirty="0">
                <a:solidFill>
                  <a:srgbClr val="603861"/>
                </a:solidFill>
                <a:latin typeface="Open Sans"/>
                <a:ea typeface="Open Sans"/>
                <a:cs typeface="Open Sans"/>
                <a:sym typeface="Open Sans"/>
              </a:rPr>
              <a:t>B </a:t>
            </a:r>
            <a:r>
              <a:rPr lang="sv" sz="1600" dirty="0">
                <a:solidFill>
                  <a:srgbClr val="603861"/>
                </a:solidFill>
                <a:latin typeface="Open Sans"/>
                <a:ea typeface="Open Sans"/>
                <a:cs typeface="Open Sans"/>
                <a:sym typeface="Open Sans"/>
              </a:rPr>
              <a:t>Ett område som blir suddigt när vi är trötta.</a:t>
            </a:r>
            <a:br>
              <a:rPr lang="sv" sz="1600" dirty="0">
                <a:latin typeface="Open Sans"/>
                <a:ea typeface="Open Sans"/>
                <a:cs typeface="Open Sans"/>
              </a:rPr>
            </a:br>
            <a:r>
              <a:rPr lang="sv" sz="1600" b="1" dirty="0">
                <a:solidFill>
                  <a:srgbClr val="603861"/>
                </a:solidFill>
                <a:latin typeface="Open Sans"/>
                <a:ea typeface="Open Sans"/>
                <a:cs typeface="Open Sans"/>
                <a:sym typeface="Open Sans"/>
              </a:rPr>
              <a:t>C </a:t>
            </a:r>
            <a:r>
              <a:rPr lang="sv" sz="1600" dirty="0">
                <a:solidFill>
                  <a:srgbClr val="603861"/>
                </a:solidFill>
                <a:latin typeface="Open Sans"/>
                <a:ea typeface="Open Sans"/>
                <a:cs typeface="Open Sans"/>
                <a:sym typeface="Open Sans"/>
              </a:rPr>
              <a:t>När vi blundar med ett öga.</a:t>
            </a:r>
            <a:endParaRPr lang="sv" sz="1600">
              <a:solidFill>
                <a:srgbClr val="000000"/>
              </a:solidFill>
              <a:latin typeface="Open Sans"/>
              <a:ea typeface="Open Sans"/>
              <a:cs typeface="Open Sans"/>
            </a:endParaRPr>
          </a:p>
        </p:txBody>
      </p:sp>
      <p:sp>
        <p:nvSpPr>
          <p:cNvPr id="7" name="Google Shape;186;p28">
            <a:extLst>
              <a:ext uri="{FF2B5EF4-FFF2-40B4-BE49-F238E27FC236}">
                <a16:creationId xmlns:a16="http://schemas.microsoft.com/office/drawing/2014/main" id="{01106181-DEBE-E011-6515-664B573AA063}"/>
              </a:ext>
            </a:extLst>
          </p:cNvPr>
          <p:cNvSpPr txBox="1"/>
          <p:nvPr/>
        </p:nvSpPr>
        <p:spPr>
          <a:xfrm>
            <a:off x="4925775" y="717475"/>
            <a:ext cx="1724400" cy="5954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3400" b="1" dirty="0">
                <a:solidFill>
                  <a:srgbClr val="603861"/>
                </a:solidFill>
                <a:latin typeface="Open Sans"/>
                <a:ea typeface="Open Sans"/>
                <a:cs typeface="Open Sans"/>
                <a:sym typeface="Open Sans"/>
              </a:rPr>
              <a:t>5.</a:t>
            </a:r>
            <a:endParaRPr sz="3400" b="1" dirty="0">
              <a:solidFill>
                <a:srgbClr val="603861"/>
              </a:solidFill>
              <a:latin typeface="Open Sans"/>
              <a:ea typeface="Open Sans"/>
              <a:cs typeface="Open Sans"/>
              <a:sym typeface="Open Sans"/>
            </a:endParaRPr>
          </a:p>
        </p:txBody>
      </p:sp>
    </p:spTree>
    <p:extLst>
      <p:ext uri="{BB962C8B-B14F-4D97-AF65-F5344CB8AC3E}">
        <p14:creationId xmlns:p14="http://schemas.microsoft.com/office/powerpoint/2010/main" val="2556838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Google Shape;207;p31" title="procent.jpg"/>
          <p:cNvPicPr preferRelativeResize="0"/>
          <p:nvPr/>
        </p:nvPicPr>
        <p:blipFill rotWithShape="1">
          <a:blip r:embed="rId3">
            <a:alphaModFix/>
          </a:blip>
          <a:srcRect t="2380" b="2390"/>
          <a:stretch/>
        </p:blipFill>
        <p:spPr>
          <a:xfrm>
            <a:off x="4567049" y="0"/>
            <a:ext cx="4567204" cy="5143500"/>
          </a:xfrm>
          <a:prstGeom prst="rect">
            <a:avLst/>
          </a:prstGeom>
          <a:noFill/>
          <a:ln>
            <a:noFill/>
          </a:ln>
        </p:spPr>
      </p:pic>
      <p:sp>
        <p:nvSpPr>
          <p:cNvPr id="208" name="Google Shape;208;p31"/>
          <p:cNvSpPr txBox="1">
            <a:spLocks noGrp="1"/>
          </p:cNvSpPr>
          <p:nvPr>
            <p:ph type="body" idx="1"/>
          </p:nvPr>
        </p:nvSpPr>
        <p:spPr>
          <a:xfrm>
            <a:off x="330725" y="1145975"/>
            <a:ext cx="4033800" cy="39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sz="2200" b="1">
                <a:solidFill>
                  <a:srgbClr val="603861"/>
                </a:solidFill>
              </a:rPr>
              <a:t>Vi upptäcker världen med syn, hörsel, känsel, lukt och smak. Ungefär hur stor del av information till hjärnan kommer från synen?</a:t>
            </a:r>
            <a:endParaRPr sz="2200">
              <a:solidFill>
                <a:srgbClr val="603861"/>
              </a:solidFill>
            </a:endParaRPr>
          </a:p>
          <a:p>
            <a:pPr marL="0" lvl="0" indent="0" algn="l" rtl="0">
              <a:spcBef>
                <a:spcPts val="1600"/>
              </a:spcBef>
              <a:spcAft>
                <a:spcPts val="1200"/>
              </a:spcAft>
              <a:buNone/>
            </a:pPr>
            <a:r>
              <a:rPr lang="sv" sz="2000" b="1">
                <a:solidFill>
                  <a:srgbClr val="603861"/>
                </a:solidFill>
                <a:latin typeface="Open Sans"/>
                <a:ea typeface="Open Sans"/>
                <a:cs typeface="Open Sans"/>
                <a:sym typeface="Open Sans"/>
              </a:rPr>
              <a:t>A	</a:t>
            </a:r>
            <a:r>
              <a:rPr lang="sv" sz="2000">
                <a:solidFill>
                  <a:srgbClr val="603861"/>
                </a:solidFill>
                <a:latin typeface="Open Sans"/>
                <a:ea typeface="Open Sans"/>
                <a:cs typeface="Open Sans"/>
                <a:sym typeface="Open Sans"/>
              </a:rPr>
              <a:t>10%</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B	</a:t>
            </a:r>
            <a:r>
              <a:rPr lang="sv" sz="2000">
                <a:solidFill>
                  <a:srgbClr val="603861"/>
                </a:solidFill>
                <a:latin typeface="Open Sans"/>
                <a:ea typeface="Open Sans"/>
                <a:cs typeface="Open Sans"/>
                <a:sym typeface="Open Sans"/>
              </a:rPr>
              <a:t>50%</a:t>
            </a:r>
            <a:br>
              <a:rPr lang="sv" sz="2000" b="1">
                <a:solidFill>
                  <a:srgbClr val="603861"/>
                </a:solidFill>
                <a:latin typeface="Open Sans"/>
                <a:ea typeface="Open Sans"/>
                <a:cs typeface="Open Sans"/>
                <a:sym typeface="Open Sans"/>
              </a:rPr>
            </a:br>
            <a:r>
              <a:rPr lang="sv" sz="2000" b="1">
                <a:solidFill>
                  <a:srgbClr val="603861"/>
                </a:solidFill>
                <a:latin typeface="Open Sans"/>
                <a:ea typeface="Open Sans"/>
                <a:cs typeface="Open Sans"/>
                <a:sym typeface="Open Sans"/>
              </a:rPr>
              <a:t>C	</a:t>
            </a:r>
            <a:r>
              <a:rPr lang="sv" sz="2000">
                <a:solidFill>
                  <a:srgbClr val="603861"/>
                </a:solidFill>
                <a:latin typeface="Open Sans"/>
                <a:ea typeface="Open Sans"/>
                <a:cs typeface="Open Sans"/>
                <a:sym typeface="Open Sans"/>
              </a:rPr>
              <a:t>80%</a:t>
            </a:r>
            <a:endParaRPr sz="2000">
              <a:solidFill>
                <a:srgbClr val="603861"/>
              </a:solidFill>
              <a:latin typeface="Open Sans"/>
              <a:ea typeface="Open Sans"/>
              <a:cs typeface="Open Sans"/>
              <a:sym typeface="Open Sans"/>
            </a:endParaRPr>
          </a:p>
        </p:txBody>
      </p:sp>
      <p:sp>
        <p:nvSpPr>
          <p:cNvPr id="209" name="Google Shape;209;p31"/>
          <p:cNvSpPr/>
          <p:nvPr/>
        </p:nvSpPr>
        <p:spPr>
          <a:xfrm>
            <a:off x="4557300" y="0"/>
            <a:ext cx="4586700" cy="5143500"/>
          </a:xfrm>
          <a:prstGeom prst="rect">
            <a:avLst/>
          </a:prstGeom>
          <a:solidFill>
            <a:srgbClr val="603861">
              <a:alpha val="7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0" name="Google Shape;210;p31"/>
          <p:cNvSpPr txBox="1"/>
          <p:nvPr/>
        </p:nvSpPr>
        <p:spPr>
          <a:xfrm>
            <a:off x="423757" y="730650"/>
            <a:ext cx="172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3400" b="1">
                <a:solidFill>
                  <a:srgbClr val="603861"/>
                </a:solidFill>
                <a:latin typeface="Open Sans"/>
                <a:ea typeface="Open Sans"/>
                <a:cs typeface="Open Sans"/>
                <a:sym typeface="Open Sans"/>
              </a:rPr>
              <a:t>6.</a:t>
            </a:r>
            <a:endParaRPr sz="3400" b="1">
              <a:solidFill>
                <a:srgbClr val="60386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14" title="nurse_wall.jpg"/>
          <p:cNvPicPr preferRelativeResize="0"/>
          <p:nvPr/>
        </p:nvPicPr>
        <p:blipFill rotWithShape="1">
          <a:blip r:embed="rId3">
            <a:alphaModFix/>
          </a:blip>
          <a:srcRect/>
          <a:stretch/>
        </p:blipFill>
        <p:spPr>
          <a:xfrm>
            <a:off x="0" y="0"/>
            <a:ext cx="9143995" cy="5143497"/>
          </a:xfrm>
          <a:prstGeom prst="rect">
            <a:avLst/>
          </a:prstGeom>
          <a:noFill/>
          <a:ln>
            <a:noFill/>
          </a:ln>
        </p:spPr>
      </p:pic>
      <p:sp>
        <p:nvSpPr>
          <p:cNvPr id="73" name="Google Shape;73;p14"/>
          <p:cNvSpPr/>
          <p:nvPr/>
        </p:nvSpPr>
        <p:spPr>
          <a:xfrm>
            <a:off x="4426275" y="0"/>
            <a:ext cx="4717800" cy="5143500"/>
          </a:xfrm>
          <a:prstGeom prst="rect">
            <a:avLst/>
          </a:prstGeom>
          <a:solidFill>
            <a:srgbClr val="603861">
              <a:alpha val="9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body" idx="4294967295"/>
          </p:nvPr>
        </p:nvSpPr>
        <p:spPr>
          <a:xfrm>
            <a:off x="4728825" y="775475"/>
            <a:ext cx="4112700" cy="370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v" sz="2800" b="1">
                <a:solidFill>
                  <a:srgbClr val="FFFFFF"/>
                </a:solidFill>
                <a:latin typeface="Open Sans"/>
                <a:ea typeface="Open Sans"/>
                <a:cs typeface="Open Sans"/>
                <a:sym typeface="Open Sans"/>
              </a:rPr>
              <a:t>Om elevhälsan</a:t>
            </a:r>
            <a:endParaRPr sz="2800" b="1">
              <a:solidFill>
                <a:srgbClr val="FFFFFF"/>
              </a:solidFill>
              <a:latin typeface="Open Sans"/>
              <a:ea typeface="Open Sans"/>
              <a:cs typeface="Open Sans"/>
              <a:sym typeface="Open Sans"/>
            </a:endParaRPr>
          </a:p>
          <a:p>
            <a:pPr marL="0" lvl="0" indent="0" algn="l" rtl="0">
              <a:lnSpc>
                <a:spcPct val="100000"/>
              </a:lnSpc>
              <a:spcBef>
                <a:spcPts val="1600"/>
              </a:spcBef>
              <a:spcAft>
                <a:spcPts val="1600"/>
              </a:spcAft>
              <a:buNone/>
            </a:pPr>
            <a:r>
              <a:rPr lang="sv" sz="2000">
                <a:solidFill>
                  <a:srgbClr val="FFFFFF"/>
                </a:solidFill>
                <a:latin typeface="Open Sans"/>
                <a:ea typeface="Open Sans"/>
                <a:cs typeface="Open Sans"/>
                <a:sym typeface="Open Sans"/>
              </a:rPr>
              <a:t>Vi arbetar för att ni elever ska må bra och klara av skolan. Synen är en av många saker vi kan hjälpa till med.</a:t>
            </a:r>
            <a:endParaRPr sz="2000">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2" title="purplebgunsplash.jpg"/>
          <p:cNvPicPr preferRelativeResize="0"/>
          <p:nvPr/>
        </p:nvPicPr>
        <p:blipFill rotWithShape="1">
          <a:blip r:embed="rId3">
            <a:alphaModFix/>
          </a:blip>
          <a:srcRect t="7798" b="7806"/>
          <a:stretch/>
        </p:blipFill>
        <p:spPr>
          <a:xfrm>
            <a:off x="0" y="0"/>
            <a:ext cx="9144003" cy="5143504"/>
          </a:xfrm>
          <a:prstGeom prst="rect">
            <a:avLst/>
          </a:prstGeom>
          <a:noFill/>
          <a:ln>
            <a:noFill/>
          </a:ln>
        </p:spPr>
      </p:pic>
      <p:sp>
        <p:nvSpPr>
          <p:cNvPr id="216" name="Google Shape;216;p32"/>
          <p:cNvSpPr txBox="1">
            <a:spLocks noGrp="1"/>
          </p:cNvSpPr>
          <p:nvPr>
            <p:ph type="title"/>
          </p:nvPr>
        </p:nvSpPr>
        <p:spPr>
          <a:xfrm>
            <a:off x="22350" y="590550"/>
            <a:ext cx="9099300" cy="76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v" sz="4400">
                <a:solidFill>
                  <a:schemeClr val="lt1"/>
                </a:solidFill>
              </a:rPr>
              <a:t>Facit</a:t>
            </a:r>
            <a:endParaRPr sz="4400">
              <a:solidFill>
                <a:schemeClr val="lt1"/>
              </a:solidFill>
            </a:endParaRPr>
          </a:p>
        </p:txBody>
      </p:sp>
      <p:pic>
        <p:nvPicPr>
          <p:cNvPr id="217" name="Google Shape;217;p32" title="barnsyn_logo.png"/>
          <p:cNvPicPr preferRelativeResize="0"/>
          <p:nvPr/>
        </p:nvPicPr>
        <p:blipFill>
          <a:blip r:embed="rId4">
            <a:alphaModFix/>
          </a:blip>
          <a:stretch>
            <a:fillRect/>
          </a:stretch>
        </p:blipFill>
        <p:spPr>
          <a:xfrm>
            <a:off x="7011727" y="151948"/>
            <a:ext cx="1632276" cy="699550"/>
          </a:xfrm>
          <a:prstGeom prst="rect">
            <a:avLst/>
          </a:prstGeom>
          <a:noFill/>
          <a:ln>
            <a:noFill/>
          </a:ln>
        </p:spPr>
      </p:pic>
      <p:sp>
        <p:nvSpPr>
          <p:cNvPr id="218" name="Google Shape;218;p32"/>
          <p:cNvSpPr/>
          <p:nvPr/>
        </p:nvSpPr>
        <p:spPr>
          <a:xfrm>
            <a:off x="442275" y="1544675"/>
            <a:ext cx="8348400" cy="3401400"/>
          </a:xfrm>
          <a:prstGeom prst="rect">
            <a:avLst/>
          </a:prstGeom>
          <a:solidFill>
            <a:srgbClr val="FFFFFF">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9" name="Google Shape;219;p32"/>
          <p:cNvSpPr txBox="1"/>
          <p:nvPr/>
        </p:nvSpPr>
        <p:spPr>
          <a:xfrm>
            <a:off x="650400" y="1729000"/>
            <a:ext cx="7938300" cy="312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800" dirty="0">
                <a:solidFill>
                  <a:schemeClr val="dk2"/>
                </a:solidFill>
                <a:latin typeface="Lato"/>
                <a:ea typeface="Lato"/>
                <a:cs typeface="Lato"/>
                <a:sym typeface="Lato"/>
              </a:rPr>
              <a:t>1 - B	Sex muskler gör att vi kan röra ögonen åt alla håll.</a:t>
            </a:r>
            <a:endParaRPr sz="180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sv" sz="1800" dirty="0">
                <a:solidFill>
                  <a:schemeClr val="dk2"/>
                </a:solidFill>
                <a:latin typeface="Lato"/>
                <a:ea typeface="Lato"/>
                <a:cs typeface="Lato"/>
                <a:sym typeface="Lato"/>
              </a:rPr>
              <a:t>2 - B 	Pupillen blir större för att släppa in mer ljus.</a:t>
            </a:r>
            <a:endParaRPr sz="180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sv" sz="1800" dirty="0">
                <a:solidFill>
                  <a:schemeClr val="dk2"/>
                </a:solidFill>
                <a:latin typeface="Lato"/>
                <a:ea typeface="Lato"/>
                <a:cs typeface="Lato"/>
                <a:sym typeface="Lato"/>
              </a:rPr>
              <a:t>3 - C 	Vi blinkar cirka 20 000 gånger per dag, oftast utan att tänka på det.</a:t>
            </a:r>
            <a:endParaRPr sz="180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sv" sz="1800">
                <a:solidFill>
                  <a:schemeClr val="dk2"/>
                </a:solidFill>
                <a:latin typeface="Lato"/>
                <a:ea typeface="Lato"/>
                <a:cs typeface="Lato"/>
                <a:sym typeface="Lato"/>
              </a:rPr>
              <a:t>4 - A	En optiker kollar din syn och hjälper till med glasögon eller </a:t>
            </a:r>
            <a:r>
              <a:rPr lang="sv" sz="1800" dirty="0">
                <a:solidFill>
                  <a:schemeClr val="dk2"/>
                </a:solidFill>
                <a:latin typeface="Lato"/>
                <a:ea typeface="Lato"/>
                <a:cs typeface="Lato"/>
                <a:sym typeface="Lato"/>
              </a:rPr>
              <a:t>linser.</a:t>
            </a:r>
            <a:endParaRPr sz="1800" dirty="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sv" sz="1800" dirty="0">
                <a:solidFill>
                  <a:schemeClr val="dk2"/>
                </a:solidFill>
                <a:latin typeface="Lato"/>
                <a:ea typeface="Lato"/>
                <a:cs typeface="Lato"/>
                <a:sym typeface="Lato"/>
              </a:rPr>
              <a:t>5 - A 	Blinda fläcken är där synnerven möter näthinnan, vi har inget</a:t>
            </a:r>
            <a:br>
              <a:rPr lang="sv" sz="1800" dirty="0">
                <a:latin typeface="Lato"/>
                <a:ea typeface="Lato"/>
                <a:cs typeface="Lato"/>
              </a:rPr>
            </a:br>
            <a:r>
              <a:rPr lang="sv" sz="1800" dirty="0">
                <a:solidFill>
                  <a:schemeClr val="dk2"/>
                </a:solidFill>
                <a:latin typeface="Lato"/>
                <a:ea typeface="Lato"/>
                <a:cs typeface="Lato"/>
                <a:sym typeface="Lato"/>
              </a:rPr>
              <a:t>		synfält där.</a:t>
            </a:r>
            <a:endParaRPr sz="180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sv" sz="1800" dirty="0">
                <a:solidFill>
                  <a:schemeClr val="dk2"/>
                </a:solidFill>
                <a:latin typeface="Lato"/>
                <a:ea typeface="Lato"/>
                <a:cs typeface="Lato"/>
                <a:sym typeface="Lato"/>
              </a:rPr>
              <a:t>6 - C	80%. Synen står för en stor del av den information som hjärnan tar</a:t>
            </a:r>
            <a:br>
              <a:rPr lang="sv" sz="1800" dirty="0">
                <a:latin typeface="Lato"/>
                <a:ea typeface="Lato"/>
                <a:cs typeface="Lato"/>
              </a:rPr>
            </a:br>
            <a:r>
              <a:rPr lang="sv" sz="1800" dirty="0">
                <a:solidFill>
                  <a:schemeClr val="dk2"/>
                </a:solidFill>
                <a:latin typeface="Lato"/>
                <a:ea typeface="Lato"/>
                <a:cs typeface="Lato"/>
                <a:sym typeface="Lato"/>
              </a:rPr>
              <a:t>		emot – cirka 80 % av alla intryck.</a:t>
            </a:r>
            <a:endParaRPr sz="1800" dirty="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283103" y="864541"/>
            <a:ext cx="62442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2300"/>
              <a:t>Barnsyn</a:t>
            </a:r>
            <a:r>
              <a:rPr lang="sv" sz="2300" b="0"/>
              <a:t> ger skolor och föräldrar kunskap om barns synutveckling.</a:t>
            </a:r>
            <a:endParaRPr sz="2300" b="0"/>
          </a:p>
          <a:p>
            <a:pPr marL="0" lvl="0" indent="0" algn="l" rtl="0">
              <a:spcBef>
                <a:spcPts val="1600"/>
              </a:spcBef>
              <a:spcAft>
                <a:spcPts val="1000"/>
              </a:spcAft>
              <a:buNone/>
            </a:pPr>
            <a:r>
              <a:rPr lang="sv" sz="4000"/>
              <a:t>Tillsammans upptäcker vi och stärker barns synförmåga.</a:t>
            </a:r>
            <a:endParaRPr sz="4000"/>
          </a:p>
        </p:txBody>
      </p:sp>
      <p:sp>
        <p:nvSpPr>
          <p:cNvPr id="225" name="Google Shape;225;p33"/>
          <p:cNvSpPr txBox="1"/>
          <p:nvPr/>
        </p:nvSpPr>
        <p:spPr>
          <a:xfrm>
            <a:off x="283100" y="4654975"/>
            <a:ext cx="6244200" cy="25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 sz="1600" b="1">
                <a:solidFill>
                  <a:srgbClr val="603861"/>
                </a:solidFill>
                <a:latin typeface="Lato"/>
                <a:ea typeface="Lato"/>
                <a:cs typeface="Lato"/>
                <a:sym typeface="Lato"/>
              </a:rPr>
              <a:t>Läs mer på Barnsyn.se</a:t>
            </a:r>
            <a:endParaRPr sz="1600" b="1">
              <a:solidFill>
                <a:srgbClr val="603861"/>
              </a:solidFill>
              <a:latin typeface="Lato"/>
              <a:ea typeface="Lato"/>
              <a:cs typeface="Lato"/>
              <a:sym typeface="Lato"/>
            </a:endParaRPr>
          </a:p>
        </p:txBody>
      </p:sp>
      <p:grpSp>
        <p:nvGrpSpPr>
          <p:cNvPr id="226" name="Google Shape;226;p33"/>
          <p:cNvGrpSpPr/>
          <p:nvPr/>
        </p:nvGrpSpPr>
        <p:grpSpPr>
          <a:xfrm>
            <a:off x="6781388" y="2496117"/>
            <a:ext cx="2212050" cy="2504994"/>
            <a:chOff x="6803275" y="427445"/>
            <a:chExt cx="2212050" cy="2504994"/>
          </a:xfrm>
        </p:grpSpPr>
        <p:pic>
          <p:nvPicPr>
            <p:cNvPr id="227" name="Google Shape;227;p33"/>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228" name="Google Shape;228;p33"/>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b="1">
                  <a:solidFill>
                    <a:srgbClr val="603861"/>
                  </a:solidFill>
                  <a:latin typeface="Raleway"/>
                  <a:ea typeface="Raleway"/>
                  <a:cs typeface="Raleway"/>
                  <a:sym typeface="Raleway"/>
                </a:rPr>
                <a:t>Tips!</a:t>
              </a:r>
              <a:endParaRPr b="1">
                <a:solidFill>
                  <a:srgbClr val="603861"/>
                </a:solidFill>
                <a:latin typeface="Raleway"/>
                <a:ea typeface="Raleway"/>
                <a:cs typeface="Raleway"/>
                <a:sym typeface="Raleway"/>
              </a:endParaRPr>
            </a:p>
            <a:p>
              <a:pPr marL="0" lvl="0" indent="0" algn="l" rtl="0">
                <a:spcBef>
                  <a:spcPts val="800"/>
                </a:spcBef>
                <a:spcAft>
                  <a:spcPts val="800"/>
                </a:spcAft>
                <a:buNone/>
              </a:pPr>
              <a:r>
                <a:rPr lang="sv" sz="1200">
                  <a:solidFill>
                    <a:schemeClr val="dk2"/>
                  </a:solidFill>
                  <a:latin typeface="Raleway"/>
                  <a:ea typeface="Raleway"/>
                  <a:cs typeface="Raleway"/>
                  <a:sym typeface="Raleway"/>
                </a:rPr>
                <a:t>Vi har också tagit fram ett pedagogiskt material om ögat och synen för elever i årskurs 4–6 – perfekt att använda i klassrummet tillsammans med eleverna.</a:t>
              </a:r>
              <a:endParaRPr b="1">
                <a:solidFill>
                  <a:schemeClr val="dk1"/>
                </a:solidFill>
                <a:latin typeface="Raleway"/>
                <a:ea typeface="Raleway"/>
                <a:cs typeface="Raleway"/>
                <a:sym typeface="Raleway"/>
              </a:endParaRPr>
            </a:p>
          </p:txBody>
        </p:sp>
      </p:grpSp>
      <p:pic>
        <p:nvPicPr>
          <p:cNvPr id="229" name="Google Shape;229;p33" title="barnsyn_logo.png"/>
          <p:cNvPicPr preferRelativeResize="0"/>
          <p:nvPr/>
        </p:nvPicPr>
        <p:blipFill>
          <a:blip r:embed="rId4">
            <a:alphaModFix/>
          </a:blip>
          <a:stretch>
            <a:fillRect/>
          </a:stretch>
        </p:blipFill>
        <p:spPr>
          <a:xfrm>
            <a:off x="7011727" y="151948"/>
            <a:ext cx="1632276" cy="69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title="Skärmavbild 2025-04-26 kl. 11.34.21.png"/>
          <p:cNvPicPr preferRelativeResize="0"/>
          <p:nvPr/>
        </p:nvPicPr>
        <p:blipFill rotWithShape="1">
          <a:blip r:embed="rId3">
            <a:alphaModFix/>
          </a:blip>
          <a:srcRect t="4061" b="4061"/>
          <a:stretch/>
        </p:blipFill>
        <p:spPr>
          <a:xfrm>
            <a:off x="5474152" y="0"/>
            <a:ext cx="3942269" cy="5143500"/>
          </a:xfrm>
          <a:prstGeom prst="rect">
            <a:avLst/>
          </a:prstGeom>
          <a:noFill/>
          <a:ln>
            <a:noFill/>
          </a:ln>
        </p:spPr>
      </p:pic>
      <p:sp>
        <p:nvSpPr>
          <p:cNvPr id="80" name="Google Shape;80;p15"/>
          <p:cNvSpPr txBox="1">
            <a:spLocks noGrp="1"/>
          </p:cNvSpPr>
          <p:nvPr>
            <p:ph type="title" idx="4294967295"/>
          </p:nvPr>
        </p:nvSpPr>
        <p:spPr>
          <a:xfrm>
            <a:off x="383375" y="7883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sv" sz="2800"/>
              <a:t>Syn och ögonhälsa – varför är det viktigt?</a:t>
            </a:r>
            <a:endParaRPr sz="2800"/>
          </a:p>
        </p:txBody>
      </p:sp>
      <p:sp>
        <p:nvSpPr>
          <p:cNvPr id="81" name="Google Shape;81;p15"/>
          <p:cNvSpPr txBox="1">
            <a:spLocks noGrp="1"/>
          </p:cNvSpPr>
          <p:nvPr>
            <p:ph type="title" idx="4294967295"/>
          </p:nvPr>
        </p:nvSpPr>
        <p:spPr>
          <a:xfrm>
            <a:off x="535775" y="1874825"/>
            <a:ext cx="4938300" cy="266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Lato"/>
              <a:buChar char="●"/>
            </a:pPr>
            <a:r>
              <a:rPr lang="sv" sz="1800" b="0">
                <a:latin typeface="Lato"/>
                <a:ea typeface="Lato"/>
                <a:cs typeface="Lato"/>
                <a:sym typeface="Lato"/>
              </a:rPr>
              <a:t>Att se bra är viktigt både i skolan och i vardagen. </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sv" sz="1800" b="0">
                <a:latin typeface="Lato"/>
                <a:ea typeface="Lato"/>
                <a:cs typeface="Lato"/>
                <a:sym typeface="Lato"/>
              </a:rPr>
              <a:t>Dålig syn kan göra det svårare att läsa och fokusera. Ögonen kan också kännas trötta. </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sv" sz="1800" b="0">
                <a:latin typeface="Lato"/>
                <a:ea typeface="Lato"/>
                <a:cs typeface="Lato"/>
                <a:sym typeface="Lato"/>
              </a:rPr>
              <a:t>Skolsköterskan kan hjälpa till att uppmärksamma synproblem, men det är oftast en optiker som undersöker synen och ser om glasögon behövs.</a:t>
            </a:r>
            <a:endParaRPr sz="17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title="skate.jpg"/>
          <p:cNvPicPr preferRelativeResize="0"/>
          <p:nvPr/>
        </p:nvPicPr>
        <p:blipFill rotWithShape="1">
          <a:blip r:embed="rId3">
            <a:alphaModFix/>
          </a:blip>
          <a:srcRect t="3288" b="3279"/>
          <a:stretch/>
        </p:blipFill>
        <p:spPr>
          <a:xfrm>
            <a:off x="-82077" y="0"/>
            <a:ext cx="4655270" cy="5143500"/>
          </a:xfrm>
          <a:prstGeom prst="rect">
            <a:avLst/>
          </a:prstGeom>
          <a:noFill/>
          <a:ln>
            <a:noFill/>
          </a:ln>
        </p:spPr>
      </p:pic>
      <p:sp>
        <p:nvSpPr>
          <p:cNvPr id="87" name="Google Shape;87;p16"/>
          <p:cNvSpPr txBox="1"/>
          <p:nvPr/>
        </p:nvSpPr>
        <p:spPr>
          <a:xfrm>
            <a:off x="295800" y="3723098"/>
            <a:ext cx="3938100" cy="830100"/>
          </a:xfrm>
          <a:prstGeom prst="rect">
            <a:avLst/>
          </a:prstGeom>
          <a:solidFill>
            <a:srgbClr val="000000">
              <a:alpha val="76920"/>
            </a:srgbClr>
          </a:solidFill>
          <a:ln>
            <a:noFill/>
          </a:ln>
        </p:spPr>
        <p:txBody>
          <a:bodyPr spcFirstLastPara="1" wrap="square" lIns="91425" tIns="91425" rIns="91425" bIns="91425" anchor="t" anchorCtr="0">
            <a:noAutofit/>
          </a:bodyPr>
          <a:lstStyle/>
          <a:p>
            <a:pPr marL="0" lvl="0" indent="0" algn="ctr" rtl="0">
              <a:spcBef>
                <a:spcPts val="0"/>
              </a:spcBef>
              <a:spcAft>
                <a:spcPts val="800"/>
              </a:spcAft>
              <a:buClr>
                <a:schemeClr val="dk2"/>
              </a:buClr>
              <a:buSzPts val="1100"/>
              <a:buFont typeface="Arial"/>
              <a:buNone/>
            </a:pPr>
            <a:r>
              <a:rPr lang="sv" sz="1900" b="1">
                <a:solidFill>
                  <a:srgbClr val="E5DFE6"/>
                </a:solidFill>
                <a:latin typeface="Raleway"/>
                <a:ea typeface="Raleway"/>
                <a:cs typeface="Raleway"/>
                <a:sym typeface="Raleway"/>
              </a:rPr>
              <a:t>O</a:t>
            </a:r>
            <a:r>
              <a:rPr lang="sv" sz="1700" b="1">
                <a:solidFill>
                  <a:srgbClr val="E5DFE6"/>
                </a:solidFill>
                <a:latin typeface="Raleway"/>
                <a:ea typeface="Raleway"/>
                <a:cs typeface="Raleway"/>
                <a:sym typeface="Raleway"/>
              </a:rPr>
              <a:t>m du har problem med synen kan du få göra en synundersökning!</a:t>
            </a:r>
            <a:endParaRPr sz="1700" b="1">
              <a:solidFill>
                <a:srgbClr val="E5DFE6"/>
              </a:solidFill>
              <a:latin typeface="Raleway"/>
              <a:ea typeface="Raleway"/>
              <a:cs typeface="Raleway"/>
              <a:sym typeface="Raleway"/>
            </a:endParaRPr>
          </a:p>
        </p:txBody>
      </p:sp>
      <p:sp>
        <p:nvSpPr>
          <p:cNvPr id="88" name="Google Shape;88;p16"/>
          <p:cNvSpPr txBox="1">
            <a:spLocks noGrp="1"/>
          </p:cNvSpPr>
          <p:nvPr>
            <p:ph type="title"/>
          </p:nvPr>
        </p:nvSpPr>
        <p:spPr>
          <a:xfrm>
            <a:off x="4662125" y="817628"/>
            <a:ext cx="4389600" cy="830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v" sz="2800">
                <a:solidFill>
                  <a:srgbClr val="FFFFFF"/>
                </a:solidFill>
              </a:rPr>
              <a:t>Håll koll på synen!</a:t>
            </a:r>
            <a:endParaRPr sz="2800">
              <a:solidFill>
                <a:srgbClr val="FFFFFF"/>
              </a:solidFill>
            </a:endParaRPr>
          </a:p>
        </p:txBody>
      </p:sp>
      <p:sp>
        <p:nvSpPr>
          <p:cNvPr id="89" name="Google Shape;89;p16"/>
          <p:cNvSpPr txBox="1">
            <a:spLocks noGrp="1"/>
          </p:cNvSpPr>
          <p:nvPr>
            <p:ph type="title"/>
          </p:nvPr>
        </p:nvSpPr>
        <p:spPr>
          <a:xfrm>
            <a:off x="4824300" y="1471975"/>
            <a:ext cx="4076700" cy="29343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FFFF"/>
              </a:buClr>
              <a:buSzPts val="1800"/>
              <a:buFont typeface="Lato"/>
              <a:buChar char="●"/>
            </a:pPr>
            <a:r>
              <a:rPr lang="sv" sz="1800" b="0">
                <a:solidFill>
                  <a:srgbClr val="FFFFFF"/>
                </a:solidFill>
                <a:latin typeface="Lato"/>
                <a:ea typeface="Lato"/>
                <a:cs typeface="Lato"/>
                <a:sym typeface="Lato"/>
              </a:rPr>
              <a:t>För att du ska kunna läsa, skriva, leka och lära dig nya saker är det viktigt att du ser bra. </a:t>
            </a:r>
            <a:br>
              <a:rPr lang="sv" sz="1800" b="0">
                <a:solidFill>
                  <a:srgbClr val="FFFFFF"/>
                </a:solidFill>
                <a:latin typeface="Lato"/>
                <a:ea typeface="Lato"/>
                <a:cs typeface="Lato"/>
                <a:sym typeface="Lato"/>
              </a:rPr>
            </a:br>
            <a:endParaRPr sz="1800" b="0">
              <a:solidFill>
                <a:srgbClr val="FFFFFF"/>
              </a:solidFill>
              <a:latin typeface="Lato"/>
              <a:ea typeface="Lato"/>
              <a:cs typeface="Lato"/>
              <a:sym typeface="Lato"/>
            </a:endParaRPr>
          </a:p>
          <a:p>
            <a:pPr marL="457200" lvl="0" indent="-342900" algn="l" rtl="0">
              <a:lnSpc>
                <a:spcPct val="115000"/>
              </a:lnSpc>
              <a:spcBef>
                <a:spcPts val="0"/>
              </a:spcBef>
              <a:spcAft>
                <a:spcPts val="0"/>
              </a:spcAft>
              <a:buClr>
                <a:srgbClr val="FFFFFF"/>
              </a:buClr>
              <a:buSzPts val="1800"/>
              <a:buFont typeface="Lato"/>
              <a:buChar char="●"/>
            </a:pPr>
            <a:r>
              <a:rPr lang="sv" sz="1800" b="0">
                <a:solidFill>
                  <a:srgbClr val="FFFFFF"/>
                </a:solidFill>
                <a:latin typeface="Lato"/>
                <a:ea typeface="Lato"/>
                <a:cs typeface="Lato"/>
                <a:sym typeface="Lato"/>
              </a:rPr>
              <a:t>Om du inte ser bra blir det svårare att koncentrera dig och hänga med i olika aktiviteter.</a:t>
            </a:r>
            <a:endParaRPr sz="1800" b="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20875" y="752293"/>
            <a:ext cx="6244200" cy="108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v" sz="2800"/>
              <a:t>Tecken på att synen kan behöva kontrolleras</a:t>
            </a:r>
            <a:endParaRPr sz="2800"/>
          </a:p>
        </p:txBody>
      </p:sp>
      <p:sp>
        <p:nvSpPr>
          <p:cNvPr id="95" name="Google Shape;95;p17"/>
          <p:cNvSpPr txBox="1">
            <a:spLocks noGrp="1"/>
          </p:cNvSpPr>
          <p:nvPr>
            <p:ph type="title"/>
          </p:nvPr>
        </p:nvSpPr>
        <p:spPr>
          <a:xfrm>
            <a:off x="688350" y="1916325"/>
            <a:ext cx="6575700" cy="2760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Lato"/>
              <a:buChar char="●"/>
            </a:pPr>
            <a:r>
              <a:rPr lang="sv" sz="1800" b="0">
                <a:latin typeface="Lato"/>
                <a:ea typeface="Lato"/>
                <a:cs typeface="Lato"/>
                <a:sym typeface="Lato"/>
              </a:rPr>
              <a:t>Du har svårt att se vad som står på tavlan i klassrummet.</a:t>
            </a:r>
            <a:endParaRPr sz="1800" b="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sv" sz="1800" b="0">
                <a:latin typeface="Lato"/>
                <a:ea typeface="Lato"/>
                <a:cs typeface="Lato"/>
                <a:sym typeface="Lato"/>
              </a:rPr>
              <a:t>Du sitter väldigt nära skärmen eller boken när du läser.</a:t>
            </a:r>
            <a:endParaRPr sz="1800" b="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sv" sz="1800" b="0">
                <a:latin typeface="Lato"/>
                <a:ea typeface="Lato"/>
                <a:cs typeface="Lato"/>
                <a:sym typeface="Lato"/>
              </a:rPr>
              <a:t>Du får ofta huvudvärk eller känner dig trött i ögonen.</a:t>
            </a:r>
            <a:endParaRPr sz="1800" b="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sv" sz="1800" b="0">
                <a:latin typeface="Lato"/>
                <a:ea typeface="Lato"/>
                <a:cs typeface="Lato"/>
                <a:sym typeface="Lato"/>
              </a:rPr>
              <a:t>Du gnuggar dig mycket i ögonen.</a:t>
            </a:r>
            <a:endParaRPr sz="1800" b="0">
              <a:latin typeface="Lato"/>
              <a:ea typeface="Lato"/>
              <a:cs typeface="Lato"/>
              <a:sym typeface="Lato"/>
            </a:endParaRPr>
          </a:p>
          <a:p>
            <a:pPr marL="457200" lvl="0" indent="-342900" algn="l" rtl="0">
              <a:lnSpc>
                <a:spcPct val="150000"/>
              </a:lnSpc>
              <a:spcBef>
                <a:spcPts val="0"/>
              </a:spcBef>
              <a:spcAft>
                <a:spcPts val="0"/>
              </a:spcAft>
              <a:buSzPts val="1800"/>
              <a:buFont typeface="Lato"/>
              <a:buChar char="●"/>
            </a:pPr>
            <a:r>
              <a:rPr lang="sv" sz="1800" b="0">
                <a:latin typeface="Lato"/>
                <a:ea typeface="Lato"/>
                <a:cs typeface="Lato"/>
                <a:sym typeface="Lato"/>
              </a:rPr>
              <a:t>Du blundar med ett öga, till exempel när du läser eller </a:t>
            </a:r>
            <a:br>
              <a:rPr lang="sv" sz="1800" b="0">
                <a:latin typeface="Lato"/>
                <a:ea typeface="Lato"/>
                <a:cs typeface="Lato"/>
                <a:sym typeface="Lato"/>
              </a:rPr>
            </a:br>
            <a:r>
              <a:rPr lang="sv" sz="1800" b="0">
                <a:latin typeface="Lato"/>
                <a:ea typeface="Lato"/>
                <a:cs typeface="Lato"/>
                <a:sym typeface="Lato"/>
              </a:rPr>
              <a:t>tittar på något långt bort.</a:t>
            </a:r>
            <a:endParaRPr sz="1800" b="0">
              <a:latin typeface="Lato"/>
              <a:ea typeface="Lato"/>
              <a:cs typeface="Lato"/>
              <a:sym typeface="Lato"/>
            </a:endParaRPr>
          </a:p>
        </p:txBody>
      </p:sp>
      <p:sp>
        <p:nvSpPr>
          <p:cNvPr id="96" name="Google Shape;96;p17"/>
          <p:cNvSpPr txBox="1"/>
          <p:nvPr/>
        </p:nvSpPr>
        <p:spPr>
          <a:xfrm>
            <a:off x="2652140" y="4654975"/>
            <a:ext cx="6244200" cy="25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sv" b="1">
                <a:solidFill>
                  <a:srgbClr val="603861"/>
                </a:solidFill>
                <a:latin typeface="Lato"/>
                <a:ea typeface="Lato"/>
                <a:cs typeface="Lato"/>
                <a:sym typeface="Lato"/>
              </a:rPr>
              <a:t>Känner igen något av detta? Prata med oss på elevhälsan!</a:t>
            </a:r>
            <a:endParaRPr b="1">
              <a:solidFill>
                <a:srgbClr val="60386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03861"/>
        </a:solidFill>
        <a:effectLst/>
      </p:bgPr>
    </p:bg>
    <p:spTree>
      <p:nvGrpSpPr>
        <p:cNvPr id="1"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02" name="Google Shape;102;p18"/>
          <p:cNvSpPr txBox="1">
            <a:spLocks noGrp="1"/>
          </p:cNvSpPr>
          <p:nvPr>
            <p:ph type="body" idx="4294967295"/>
          </p:nvPr>
        </p:nvSpPr>
        <p:spPr>
          <a:xfrm>
            <a:off x="2855550" y="1060788"/>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rgbClr val="603861"/>
              </a:solidFill>
              <a:latin typeface="Raleway"/>
              <a:ea typeface="Raleway"/>
              <a:cs typeface="Raleway"/>
              <a:sym typeface="Raleway"/>
            </a:endParaRPr>
          </a:p>
          <a:p>
            <a:pPr marL="0" lvl="0" indent="0" algn="l" rtl="0">
              <a:spcBef>
                <a:spcPts val="1000"/>
              </a:spcBef>
              <a:spcAft>
                <a:spcPts val="0"/>
              </a:spcAft>
              <a:buNone/>
            </a:pPr>
            <a:r>
              <a:rPr lang="sv" b="1">
                <a:solidFill>
                  <a:srgbClr val="603861"/>
                </a:solidFill>
                <a:latin typeface="Raleway"/>
                <a:ea typeface="Raleway"/>
                <a:cs typeface="Raleway"/>
                <a:sym typeface="Raleway"/>
              </a:rPr>
              <a:t>I skolan kan skolsköterskan göra ett enklare syntest. </a:t>
            </a:r>
            <a:endParaRPr b="1">
              <a:solidFill>
                <a:srgbClr val="603861"/>
              </a:solidFill>
              <a:latin typeface="Raleway"/>
              <a:ea typeface="Raleway"/>
              <a:cs typeface="Raleway"/>
              <a:sym typeface="Raleway"/>
            </a:endParaRPr>
          </a:p>
          <a:p>
            <a:pPr marL="0" lvl="0" indent="0" algn="l" rtl="0">
              <a:spcBef>
                <a:spcPts val="1000"/>
              </a:spcBef>
              <a:spcAft>
                <a:spcPts val="0"/>
              </a:spcAft>
              <a:buNone/>
            </a:pPr>
            <a:r>
              <a:rPr lang="sv">
                <a:solidFill>
                  <a:srgbClr val="603861"/>
                </a:solidFill>
                <a:latin typeface="Raleway"/>
                <a:ea typeface="Raleway"/>
                <a:cs typeface="Raleway"/>
                <a:sym typeface="Raleway"/>
              </a:rPr>
              <a:t>Om testet visar att synen behöver kontrolleras mer noggrant, blir nästa steg att träffa en optiker.</a:t>
            </a:r>
            <a:endParaRPr>
              <a:latin typeface="Raleway"/>
              <a:ea typeface="Raleway"/>
              <a:cs typeface="Raleway"/>
              <a:sym typeface="Raleway"/>
            </a:endParaRPr>
          </a:p>
          <a:p>
            <a:pPr marL="457200" lvl="0" indent="0" algn="l" rtl="0">
              <a:spcBef>
                <a:spcPts val="1000"/>
              </a:spcBef>
              <a:spcAft>
                <a:spcPts val="1000"/>
              </a:spcAft>
              <a:buNone/>
            </a:pPr>
            <a:endParaRPr sz="1200" b="1">
              <a:solidFill>
                <a:schemeClr val="dk2"/>
              </a:solidFill>
              <a:latin typeface="Raleway"/>
              <a:ea typeface="Raleway"/>
              <a:cs typeface="Raleway"/>
              <a:sym typeface="Raleway"/>
            </a:endParaRPr>
          </a:p>
        </p:txBody>
      </p:sp>
      <p:sp>
        <p:nvSpPr>
          <p:cNvPr id="103" name="Google Shape;103;p18"/>
          <p:cNvSpPr txBox="1"/>
          <p:nvPr/>
        </p:nvSpPr>
        <p:spPr>
          <a:xfrm>
            <a:off x="2855550" y="646875"/>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sv" sz="2800" b="1">
                <a:solidFill>
                  <a:srgbClr val="603861"/>
                </a:solidFill>
                <a:latin typeface="Raleway"/>
                <a:ea typeface="Raleway"/>
                <a:cs typeface="Raleway"/>
                <a:sym typeface="Raleway"/>
              </a:rPr>
              <a:t>Syntest i skolan?</a:t>
            </a:r>
            <a:endParaRPr sz="2800" b="1">
              <a:solidFill>
                <a:srgbClr val="60386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43075" y="787667"/>
            <a:ext cx="62442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2800"/>
              <a:t>Synundersökning hos optiker</a:t>
            </a:r>
            <a:endParaRPr sz="2800"/>
          </a:p>
        </p:txBody>
      </p:sp>
      <p:grpSp>
        <p:nvGrpSpPr>
          <p:cNvPr id="109" name="Google Shape;109;p19"/>
          <p:cNvGrpSpPr/>
          <p:nvPr/>
        </p:nvGrpSpPr>
        <p:grpSpPr>
          <a:xfrm>
            <a:off x="342625" y="1635350"/>
            <a:ext cx="3359424" cy="3091324"/>
            <a:chOff x="6803277" y="485148"/>
            <a:chExt cx="2212040" cy="2257430"/>
          </a:xfrm>
        </p:grpSpPr>
        <p:pic>
          <p:nvPicPr>
            <p:cNvPr id="110" name="Google Shape;110;p19"/>
            <p:cNvPicPr preferRelativeResize="0"/>
            <p:nvPr/>
          </p:nvPicPr>
          <p:blipFill>
            <a:blip r:embed="rId3">
              <a:alphaModFix/>
            </a:blip>
            <a:stretch>
              <a:fillRect/>
            </a:stretch>
          </p:blipFill>
          <p:spPr>
            <a:xfrm>
              <a:off x="6803277" y="485148"/>
              <a:ext cx="2212040" cy="2257430"/>
            </a:xfrm>
            <a:prstGeom prst="rect">
              <a:avLst/>
            </a:prstGeom>
            <a:noFill/>
            <a:ln>
              <a:noFill/>
            </a:ln>
          </p:spPr>
        </p:pic>
        <p:sp>
          <p:nvSpPr>
            <p:cNvPr id="111" name="Google Shape;111;p19"/>
            <p:cNvSpPr txBox="1"/>
            <p:nvPr/>
          </p:nvSpPr>
          <p:spPr>
            <a:xfrm>
              <a:off x="6944801" y="625208"/>
              <a:ext cx="1762800" cy="206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800"/>
                </a:spcAft>
                <a:buNone/>
              </a:pPr>
              <a:r>
                <a:rPr lang="sv" sz="1500" b="1">
                  <a:solidFill>
                    <a:srgbClr val="603861"/>
                  </a:solidFill>
                  <a:latin typeface="Raleway"/>
                  <a:ea typeface="Raleway"/>
                  <a:cs typeface="Raleway"/>
                  <a:sym typeface="Raleway"/>
                </a:rPr>
                <a:t>En synundersökning hos en optiker är en noggrann undersökning som också tar lite längre tid.</a:t>
              </a:r>
              <a:endParaRPr sz="1500" b="1">
                <a:solidFill>
                  <a:schemeClr val="dk2"/>
                </a:solidFill>
                <a:latin typeface="Raleway"/>
                <a:ea typeface="Raleway"/>
                <a:cs typeface="Raleway"/>
                <a:sym typeface="Raleway"/>
              </a:endParaRPr>
            </a:p>
          </p:txBody>
        </p:sp>
      </p:grpSp>
      <p:sp>
        <p:nvSpPr>
          <p:cNvPr id="112" name="Google Shape;112;p19"/>
          <p:cNvSpPr txBox="1">
            <a:spLocks noGrp="1"/>
          </p:cNvSpPr>
          <p:nvPr>
            <p:ph type="title"/>
          </p:nvPr>
        </p:nvSpPr>
        <p:spPr>
          <a:xfrm>
            <a:off x="3976400" y="1442600"/>
            <a:ext cx="4938300" cy="2229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800" b="0">
                <a:latin typeface="Lato"/>
                <a:ea typeface="Lato"/>
                <a:cs typeface="Lato"/>
                <a:sym typeface="Lato"/>
              </a:rPr>
              <a:t>Du får</a:t>
            </a:r>
            <a:endParaRPr sz="1800" b="0">
              <a:latin typeface="Lato"/>
              <a:ea typeface="Lato"/>
              <a:cs typeface="Lato"/>
              <a:sym typeface="Lato"/>
            </a:endParaRPr>
          </a:p>
          <a:p>
            <a:pPr marL="457200" lvl="0" indent="-342900" algn="l" rtl="0">
              <a:lnSpc>
                <a:spcPct val="115000"/>
              </a:lnSpc>
              <a:spcBef>
                <a:spcPts val="1600"/>
              </a:spcBef>
              <a:spcAft>
                <a:spcPts val="0"/>
              </a:spcAft>
              <a:buSzPts val="1800"/>
              <a:buFont typeface="Lato"/>
              <a:buChar char="●"/>
            </a:pPr>
            <a:r>
              <a:rPr lang="sv" sz="1800" b="0">
                <a:latin typeface="Lato"/>
                <a:ea typeface="Lato"/>
                <a:cs typeface="Lato"/>
                <a:sym typeface="Lato"/>
              </a:rPr>
              <a:t>läsa bokstäver på en tavla.</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sv" sz="1800" b="0">
                <a:latin typeface="Lato"/>
                <a:ea typeface="Lato"/>
                <a:cs typeface="Lato"/>
                <a:sym typeface="Lato"/>
              </a:rPr>
              <a:t>göra tester för att se hur dina ögon samarbetar.</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sv" sz="1800" b="0">
                <a:latin typeface="Lato"/>
                <a:ea typeface="Lato"/>
                <a:cs typeface="Lato"/>
                <a:sym typeface="Lato"/>
              </a:rPr>
              <a:t>en allmän hälsokontroll av ögonen.</a:t>
            </a:r>
            <a:endParaRPr sz="1800" b="0">
              <a:latin typeface="Lato"/>
              <a:ea typeface="Lato"/>
              <a:cs typeface="Lato"/>
              <a:sym typeface="Lato"/>
            </a:endParaRPr>
          </a:p>
        </p:txBody>
      </p:sp>
      <p:sp>
        <p:nvSpPr>
          <p:cNvPr id="113" name="Google Shape;113;p19"/>
          <p:cNvSpPr txBox="1"/>
          <p:nvPr/>
        </p:nvSpPr>
        <p:spPr>
          <a:xfrm>
            <a:off x="4189900" y="4071475"/>
            <a:ext cx="4614900" cy="6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 sz="1600" b="1">
                <a:solidFill>
                  <a:srgbClr val="603861"/>
                </a:solidFill>
                <a:latin typeface="Lato"/>
                <a:ea typeface="Lato"/>
                <a:cs typeface="Lato"/>
                <a:sym typeface="Lato"/>
              </a:rPr>
              <a:t>Detta hjälper en optiker att förstå om du behöver något hjälpmedel för att se bättre.</a:t>
            </a:r>
            <a:endParaRPr sz="1600" b="1">
              <a:solidFill>
                <a:srgbClr val="60386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p:nvPr/>
        </p:nvSpPr>
        <p:spPr>
          <a:xfrm>
            <a:off x="371775" y="2217500"/>
            <a:ext cx="2629500" cy="2244900"/>
          </a:xfrm>
          <a:prstGeom prst="wedgeRectCallout">
            <a:avLst>
              <a:gd name="adj1" fmla="val -20833"/>
              <a:gd name="adj2" fmla="val 625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3210432" y="2217500"/>
            <a:ext cx="2629500" cy="2244900"/>
          </a:xfrm>
          <a:prstGeom prst="wedgeRectCallout">
            <a:avLst>
              <a:gd name="adj1" fmla="val -20833"/>
              <a:gd name="adj2" fmla="val 625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6049089" y="2217500"/>
            <a:ext cx="2629500" cy="2244900"/>
          </a:xfrm>
          <a:prstGeom prst="wedgeRectCallout">
            <a:avLst>
              <a:gd name="adj1" fmla="val -20833"/>
              <a:gd name="adj2" fmla="val 625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a:spLocks noGrp="1"/>
          </p:cNvSpPr>
          <p:nvPr>
            <p:ph type="title"/>
          </p:nvPr>
        </p:nvSpPr>
        <p:spPr>
          <a:xfrm>
            <a:off x="6120777" y="2325146"/>
            <a:ext cx="24342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400"/>
              <a:t>Justera ljuset</a:t>
            </a:r>
            <a:endParaRPr sz="1400"/>
          </a:p>
          <a:p>
            <a:pPr marL="0" lvl="0" indent="0" algn="l" rtl="0">
              <a:spcBef>
                <a:spcPts val="1200"/>
              </a:spcBef>
              <a:spcAft>
                <a:spcPts val="1200"/>
              </a:spcAft>
              <a:buNone/>
            </a:pPr>
            <a:r>
              <a:rPr lang="sv" sz="1400" b="0"/>
              <a:t>Ha lagom ljusstyrka på skärmen och bra belysning i rummet. Det gör det lättare för ögonen att slappna av.</a:t>
            </a:r>
            <a:endParaRPr sz="1400" b="0">
              <a:solidFill>
                <a:schemeClr val="lt1"/>
              </a:solidFill>
            </a:endParaRPr>
          </a:p>
        </p:txBody>
      </p:sp>
      <p:sp>
        <p:nvSpPr>
          <p:cNvPr id="122" name="Google Shape;122;p20"/>
          <p:cNvSpPr txBox="1">
            <a:spLocks noGrp="1"/>
          </p:cNvSpPr>
          <p:nvPr>
            <p:ph type="title"/>
          </p:nvPr>
        </p:nvSpPr>
        <p:spPr>
          <a:xfrm>
            <a:off x="447975" y="22905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400"/>
              <a:t>Använd 30-30-regeln</a:t>
            </a:r>
            <a:endParaRPr sz="1400" b="0"/>
          </a:p>
          <a:p>
            <a:pPr marL="0" lvl="0" indent="0" algn="l" rtl="0">
              <a:spcBef>
                <a:spcPts val="1200"/>
              </a:spcBef>
              <a:spcAft>
                <a:spcPts val="1200"/>
              </a:spcAft>
              <a:buNone/>
            </a:pPr>
            <a:r>
              <a:rPr lang="sv" sz="1400" b="0"/>
              <a:t>Håll minst 30 cm avstånd när du läser eller använder en skärm, och ta en paus var 30:e minut för att vila ögonen och minska risken för att börja se sämre på långt håll.</a:t>
            </a:r>
            <a:endParaRPr sz="1400" b="0">
              <a:solidFill>
                <a:schemeClr val="lt1"/>
              </a:solidFill>
            </a:endParaRPr>
          </a:p>
        </p:txBody>
      </p:sp>
      <p:sp>
        <p:nvSpPr>
          <p:cNvPr id="123" name="Google Shape;123;p20"/>
          <p:cNvSpPr txBox="1">
            <a:spLocks noGrp="1"/>
          </p:cNvSpPr>
          <p:nvPr>
            <p:ph type="title"/>
          </p:nvPr>
        </p:nvSpPr>
        <p:spPr>
          <a:xfrm>
            <a:off x="3286625" y="22905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400"/>
              <a:t>Var ute minst 2 timmar om dagen</a:t>
            </a:r>
            <a:endParaRPr sz="1400" b="0"/>
          </a:p>
          <a:p>
            <a:pPr marL="0" lvl="0" indent="0" algn="l" rtl="0">
              <a:spcBef>
                <a:spcPts val="1200"/>
              </a:spcBef>
              <a:spcAft>
                <a:spcPts val="1200"/>
              </a:spcAft>
              <a:buNone/>
            </a:pPr>
            <a:r>
              <a:rPr lang="sv" sz="1400" b="0"/>
              <a:t>Dagsljus hjälper ögonen att slappna av. Lek eller gör något roligt utomhus.</a:t>
            </a:r>
            <a:endParaRPr sz="1400" b="0">
              <a:solidFill>
                <a:schemeClr val="lt1"/>
              </a:solidFill>
            </a:endParaRPr>
          </a:p>
        </p:txBody>
      </p:sp>
      <p:sp>
        <p:nvSpPr>
          <p:cNvPr id="124" name="Google Shape;124;p20"/>
          <p:cNvSpPr txBox="1">
            <a:spLocks noGrp="1"/>
          </p:cNvSpPr>
          <p:nvPr>
            <p:ph type="title"/>
          </p:nvPr>
        </p:nvSpPr>
        <p:spPr>
          <a:xfrm>
            <a:off x="327425" y="785949"/>
            <a:ext cx="8395500" cy="734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sv" sz="2800"/>
              <a:t>Så tar du hand om din syn</a:t>
            </a:r>
            <a:endParaRPr sz="2800" b="0"/>
          </a:p>
        </p:txBody>
      </p:sp>
      <p:sp>
        <p:nvSpPr>
          <p:cNvPr id="125" name="Google Shape;125;p20"/>
          <p:cNvSpPr txBox="1"/>
          <p:nvPr/>
        </p:nvSpPr>
        <p:spPr>
          <a:xfrm>
            <a:off x="371775" y="1371366"/>
            <a:ext cx="7528800" cy="5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 sz="1600" b="1">
                <a:solidFill>
                  <a:srgbClr val="603861"/>
                </a:solidFill>
                <a:latin typeface="Open Sans"/>
                <a:ea typeface="Open Sans"/>
                <a:cs typeface="Open Sans"/>
                <a:sym typeface="Open Sans"/>
              </a:rPr>
              <a:t>Att ta hand om dina ögon är enkelt, men också viktigt. Här är några tips:</a:t>
            </a:r>
            <a:endParaRPr sz="1600" b="1">
              <a:solidFill>
                <a:srgbClr val="60386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1" title="eye_green.jpg"/>
          <p:cNvPicPr preferRelativeResize="0"/>
          <p:nvPr/>
        </p:nvPicPr>
        <p:blipFill rotWithShape="1">
          <a:blip r:embed="rId3">
            <a:alphaModFix/>
          </a:blip>
          <a:srcRect t="4701" b="4701"/>
          <a:stretch/>
        </p:blipFill>
        <p:spPr>
          <a:xfrm>
            <a:off x="5474152" y="0"/>
            <a:ext cx="3942270" cy="5143500"/>
          </a:xfrm>
          <a:prstGeom prst="rect">
            <a:avLst/>
          </a:prstGeom>
          <a:noFill/>
          <a:ln>
            <a:noFill/>
          </a:ln>
        </p:spPr>
      </p:pic>
      <p:sp>
        <p:nvSpPr>
          <p:cNvPr id="131" name="Google Shape;131;p21"/>
          <p:cNvSpPr txBox="1">
            <a:spLocks noGrp="1"/>
          </p:cNvSpPr>
          <p:nvPr>
            <p:ph type="title" idx="4294967295"/>
          </p:nvPr>
        </p:nvSpPr>
        <p:spPr>
          <a:xfrm>
            <a:off x="535775" y="1447356"/>
            <a:ext cx="4711200" cy="266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800">
                <a:latin typeface="Lato"/>
                <a:ea typeface="Lato"/>
                <a:cs typeface="Lato"/>
                <a:sym typeface="Lato"/>
              </a:rPr>
              <a:t>Blir synen sämre av att använda glasögon? </a:t>
            </a:r>
            <a:endParaRPr sz="1800">
              <a:latin typeface="Lato"/>
              <a:ea typeface="Lato"/>
              <a:cs typeface="Lato"/>
              <a:sym typeface="Lato"/>
            </a:endParaRPr>
          </a:p>
          <a:p>
            <a:pPr marL="0" lvl="0" indent="0" algn="l" rtl="0">
              <a:lnSpc>
                <a:spcPct val="115000"/>
              </a:lnSpc>
              <a:spcBef>
                <a:spcPts val="1600"/>
              </a:spcBef>
              <a:spcAft>
                <a:spcPts val="1600"/>
              </a:spcAft>
              <a:buNone/>
            </a:pPr>
            <a:r>
              <a:rPr lang="sv" sz="1800" b="0">
                <a:latin typeface="Lato"/>
                <a:ea typeface="Lato"/>
                <a:cs typeface="Lato"/>
                <a:sym typeface="Lato"/>
              </a:rPr>
              <a:t>Nej! Glasögon och kontaktlinser hjälper dig att se bättre. </a:t>
            </a:r>
            <a:br>
              <a:rPr lang="sv" sz="1800" b="0">
                <a:latin typeface="Lato"/>
                <a:ea typeface="Lato"/>
                <a:cs typeface="Lato"/>
                <a:sym typeface="Lato"/>
              </a:rPr>
            </a:br>
            <a:r>
              <a:rPr lang="sv" sz="1800" b="0">
                <a:latin typeface="Lato"/>
                <a:ea typeface="Lato"/>
                <a:cs typeface="Lato"/>
                <a:sym typeface="Lato"/>
              </a:rPr>
              <a:t>Det finns både glasögon och kontaktlinser som är särskilt designade för att bromsa utvecklingen av närsynthet. Men att använda någon sorts synkorrigering ger dig inte sämre syn.</a:t>
            </a:r>
            <a:endParaRPr sz="1700">
              <a:latin typeface="Lato"/>
              <a:ea typeface="Lato"/>
              <a:cs typeface="Lato"/>
              <a:sym typeface="Lato"/>
            </a:endParaRPr>
          </a:p>
        </p:txBody>
      </p:sp>
      <p:sp>
        <p:nvSpPr>
          <p:cNvPr id="132" name="Google Shape;132;p21"/>
          <p:cNvSpPr txBox="1">
            <a:spLocks noGrp="1"/>
          </p:cNvSpPr>
          <p:nvPr>
            <p:ph type="title" idx="4294967295"/>
          </p:nvPr>
        </p:nvSpPr>
        <p:spPr>
          <a:xfrm>
            <a:off x="283100" y="788350"/>
            <a:ext cx="4938300" cy="6102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sv" sz="2800"/>
              <a:t>Vanliga frågor (1)</a:t>
            </a:r>
            <a:endParaRPr sz="2800" b="0"/>
          </a:p>
        </p:txBody>
      </p:sp>
    </p:spTree>
  </p:cSld>
  <p:clrMapOvr>
    <a:masterClrMapping/>
  </p:clrMapOvr>
</p:sld>
</file>

<file path=ppt/theme/theme1.xml><?xml version="1.0" encoding="utf-8"?>
<a:theme xmlns:a="http://schemas.openxmlformats.org/drawingml/2006/main" name="Barnsyn">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Bildspel på skärmen (16:9)</PresentationFormat>
  <Slides>21</Slides>
  <Notes>21</Notes>
  <HiddenSlides>0</HiddenSlides>
  <ScaleCrop>false</ScaleCrop>
  <HeadingPairs>
    <vt:vector size="4" baseType="variant">
      <vt:variant>
        <vt:lpstr>Tema</vt:lpstr>
      </vt:variant>
      <vt:variant>
        <vt:i4>1</vt:i4>
      </vt:variant>
      <vt:variant>
        <vt:lpstr>Bildrubriker</vt:lpstr>
      </vt:variant>
      <vt:variant>
        <vt:i4>21</vt:i4>
      </vt:variant>
    </vt:vector>
  </HeadingPairs>
  <TitlesOfParts>
    <vt:vector size="22" baseType="lpstr">
      <vt:lpstr>Barnsyn</vt:lpstr>
      <vt:lpstr>Om synen och vår ögonhälsa</vt:lpstr>
      <vt:lpstr>PowerPoint-presentation</vt:lpstr>
      <vt:lpstr>Syn och ögonhälsa – varför är det viktigt?</vt:lpstr>
      <vt:lpstr>Håll koll på synen!</vt:lpstr>
      <vt:lpstr>Tecken på att synen kan behöva kontrolleras</vt:lpstr>
      <vt:lpstr>PowerPoint-presentation</vt:lpstr>
      <vt:lpstr>Synundersökning hos optiker</vt:lpstr>
      <vt:lpstr>Justera ljuset Ha lagom ljusstyrka på skärmen och bra belysning i rummet. Det gör det lättare för ögonen att slappna av.</vt:lpstr>
      <vt:lpstr>Blir synen sämre av att använda glasögon?  Nej! Glasögon och kontaktlinser hjälper dig att se bättre.  Det finns både glasögon och kontaktlinser som är särskilt designade för att bromsa utvecklingen av närsynthet. Men att använda någon sorts synkorrigering ger dig inte sämre syn.</vt:lpstr>
      <vt:lpstr>Hur påverkar skärmar synen? Skärmar skadar inte ögonen, men för mycket skärmtid och att fokusera mycket på saker nära kan göra ögonen trötta och öka risken för närsynthet. Det gäller allt närarbete, som att läsa, skriva och använda surfplatta eller mobil. Därför är skärmpauser och tid utomhus viktigt.</vt:lpstr>
      <vt:lpstr>Gör det ont att få en synundersökning? Inte alls!</vt:lpstr>
      <vt:lpstr>Ett hål i handen</vt:lpstr>
      <vt:lpstr>QUIZ</vt:lpstr>
      <vt:lpstr>PowerPoint-presentation</vt:lpstr>
      <vt:lpstr>PowerPoint-presentation</vt:lpstr>
      <vt:lpstr>PowerPoint-presentation</vt:lpstr>
      <vt:lpstr>PowerPoint-presentation</vt:lpstr>
      <vt:lpstr>PowerPoint-presentation</vt:lpstr>
      <vt:lpstr>PowerPoint-presentation</vt:lpstr>
      <vt:lpstr>Facit</vt:lpstr>
      <vt:lpstr>Barnsyn ger skolor och föräldrar kunskap om barns synutveckling. Tillsammans upptäcker vi och stärker barns synförmåga.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36</cp:revision>
  <dcterms:modified xsi:type="dcterms:W3CDTF">2025-05-14T12:51:10Z</dcterms:modified>
</cp:coreProperties>
</file>